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8" r:id="rId1"/>
  </p:sldMasterIdLst>
  <p:notesMasterIdLst>
    <p:notesMasterId r:id="rId66"/>
  </p:notesMasterIdLst>
  <p:sldIdLst>
    <p:sldId id="256" r:id="rId2"/>
    <p:sldId id="274" r:id="rId3"/>
    <p:sldId id="335" r:id="rId4"/>
    <p:sldId id="336" r:id="rId5"/>
    <p:sldId id="276" r:id="rId6"/>
    <p:sldId id="277" r:id="rId7"/>
    <p:sldId id="338" r:id="rId8"/>
    <p:sldId id="339" r:id="rId9"/>
    <p:sldId id="273" r:id="rId10"/>
    <p:sldId id="278" r:id="rId11"/>
    <p:sldId id="257" r:id="rId12"/>
    <p:sldId id="258" r:id="rId13"/>
    <p:sldId id="259" r:id="rId14"/>
    <p:sldId id="281" r:id="rId15"/>
    <p:sldId id="261" r:id="rId16"/>
    <p:sldId id="262" r:id="rId17"/>
    <p:sldId id="263" r:id="rId18"/>
    <p:sldId id="288" r:id="rId19"/>
    <p:sldId id="264" r:id="rId20"/>
    <p:sldId id="283" r:id="rId21"/>
    <p:sldId id="284" r:id="rId22"/>
    <p:sldId id="265" r:id="rId23"/>
    <p:sldId id="266" r:id="rId24"/>
    <p:sldId id="267" r:id="rId25"/>
    <p:sldId id="270" r:id="rId26"/>
    <p:sldId id="268" r:id="rId27"/>
    <p:sldId id="269" r:id="rId28"/>
    <p:sldId id="289" r:id="rId29"/>
    <p:sldId id="290" r:id="rId30"/>
    <p:sldId id="291" r:id="rId31"/>
    <p:sldId id="330" r:id="rId32"/>
    <p:sldId id="331" r:id="rId33"/>
    <p:sldId id="332" r:id="rId34"/>
    <p:sldId id="326" r:id="rId35"/>
    <p:sldId id="327" r:id="rId36"/>
    <p:sldId id="328" r:id="rId37"/>
    <p:sldId id="329" r:id="rId38"/>
    <p:sldId id="292" r:id="rId39"/>
    <p:sldId id="293" r:id="rId40"/>
    <p:sldId id="294" r:id="rId41"/>
    <p:sldId id="295" r:id="rId42"/>
    <p:sldId id="334" r:id="rId43"/>
    <p:sldId id="333" r:id="rId44"/>
    <p:sldId id="296" r:id="rId45"/>
    <p:sldId id="297" r:id="rId46"/>
    <p:sldId id="298" r:id="rId47"/>
    <p:sldId id="299" r:id="rId48"/>
    <p:sldId id="287" r:id="rId49"/>
    <p:sldId id="271" r:id="rId50"/>
    <p:sldId id="302" r:id="rId51"/>
    <p:sldId id="304" r:id="rId52"/>
    <p:sldId id="306" r:id="rId53"/>
    <p:sldId id="308" r:id="rId54"/>
    <p:sldId id="310" r:id="rId55"/>
    <p:sldId id="312" r:id="rId56"/>
    <p:sldId id="314" r:id="rId57"/>
    <p:sldId id="316" r:id="rId58"/>
    <p:sldId id="318" r:id="rId59"/>
    <p:sldId id="320" r:id="rId60"/>
    <p:sldId id="322" r:id="rId61"/>
    <p:sldId id="324" r:id="rId62"/>
    <p:sldId id="337" r:id="rId63"/>
    <p:sldId id="340" r:id="rId64"/>
    <p:sldId id="341" r:id="rId6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>
      <p:cViewPr varScale="1">
        <p:scale>
          <a:sx n="106" d="100"/>
          <a:sy n="106" d="100"/>
        </p:scale>
        <p:origin x="172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59D5D-2745-471E-9F7C-AE5029DBA192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932EE-A9D6-4F1A-83BD-042F5925454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933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932EE-A9D6-4F1A-83BD-042F59254547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02.09.2022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7.png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4.wmf"/><Relationship Id="rId4" Type="http://schemas.openxmlformats.org/officeDocument/2006/relationships/image" Target="../media/image26.png"/><Relationship Id="rId9" Type="http://schemas.openxmlformats.org/officeDocument/2006/relationships/oleObject" Target="../embeddings/oleObject5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4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6.emf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2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4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png"/><Relationship Id="rId4" Type="http://schemas.openxmlformats.org/officeDocument/2006/relationships/image" Target="../media/image4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png"/><Relationship Id="rId4" Type="http://schemas.openxmlformats.org/officeDocument/2006/relationships/image" Target="../media/image5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642918"/>
            <a:ext cx="7772400" cy="278608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sz="4900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ЭЛЕКТРОНИКА И ЭЛЕКТРОТЕХНИКА</a:t>
            </a:r>
            <a:r>
              <a:rPr lang="en-US" sz="4900" b="1" i="1" dirty="0" smtClean="0">
                <a:solidFill>
                  <a:schemeClr val="accent1"/>
                </a:solidFill>
              </a:rPr>
              <a:t/>
            </a:r>
            <a:br>
              <a:rPr lang="en-US" sz="4900" b="1" i="1" dirty="0" smtClean="0">
                <a:solidFill>
                  <a:schemeClr val="accent1"/>
                </a:solidFill>
              </a:rPr>
            </a:br>
            <a:r>
              <a:rPr lang="en-US" b="1" i="1" dirty="0" smtClean="0">
                <a:solidFill>
                  <a:schemeClr val="accent1"/>
                </a:solidFill>
              </a:rPr>
              <a:t/>
            </a:r>
            <a:br>
              <a:rPr lang="en-US" b="1" i="1" dirty="0" smtClean="0">
                <a:solidFill>
                  <a:schemeClr val="accent1"/>
                </a:solidFill>
              </a:rPr>
            </a:br>
            <a:endParaRPr lang="ru-RU" sz="3600" b="1" i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folHlink"/>
                </a:solidFill>
              </a:rPr>
              <a:t>УЧЕБНО-МЕТОДИЧЕСКОЕ ОБЕСПЕЧЕНИЕ ДИСЦИПЛИНЫ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  <a:defRPr/>
            </a:pPr>
            <a:r>
              <a:rPr lang="ru-RU" dirty="0" smtClean="0">
                <a:solidFill>
                  <a:schemeClr val="folHlink"/>
                </a:solidFill>
              </a:rPr>
              <a:t>Основная литература:</a:t>
            </a:r>
          </a:p>
          <a:p>
            <a:pPr>
              <a:defRPr/>
            </a:pPr>
            <a:r>
              <a:rPr lang="ru-RU" dirty="0" smtClean="0"/>
              <a:t>Касаткин А.С. Электротехника: Учебное пособие для вузов./ А.С. Касаткин, М.В. Немцов. – М.: Высшая школа, 2010. – 542 с.</a:t>
            </a:r>
          </a:p>
          <a:p>
            <a:pPr>
              <a:defRPr/>
            </a:pPr>
            <a:r>
              <a:rPr lang="ru-RU" dirty="0" smtClean="0"/>
              <a:t>Основы  промышленной  электроники: Учебник  для  вузов./ Под  ред. В.Г. Герасимова   – М.: Высшая школа, 2005. </a:t>
            </a:r>
          </a:p>
          <a:p>
            <a:pPr>
              <a:defRPr/>
            </a:pPr>
            <a:r>
              <a:rPr lang="ru-RU" dirty="0" err="1" smtClean="0"/>
              <a:t>Рекус</a:t>
            </a:r>
            <a:r>
              <a:rPr lang="ru-RU" dirty="0" smtClean="0"/>
              <a:t> </a:t>
            </a:r>
            <a:r>
              <a:rPr lang="ru-RU" dirty="0"/>
              <a:t>Г. </a:t>
            </a:r>
            <a:r>
              <a:rPr lang="ru-RU" dirty="0" smtClean="0"/>
              <a:t>Г. Общая </a:t>
            </a:r>
            <a:r>
              <a:rPr lang="ru-RU" dirty="0"/>
              <a:t>электротехника и основы промышленной электроники : учебное пособие / Г. Г. </a:t>
            </a:r>
            <a:r>
              <a:rPr lang="ru-RU" dirty="0" err="1"/>
              <a:t>Рекус</a:t>
            </a:r>
            <a:r>
              <a:rPr lang="ru-RU" dirty="0"/>
              <a:t>. - М. : </a:t>
            </a:r>
            <a:r>
              <a:rPr lang="ru-RU" dirty="0" err="1"/>
              <a:t>Высш</a:t>
            </a:r>
            <a:r>
              <a:rPr lang="ru-RU" dirty="0"/>
              <a:t>. </a:t>
            </a:r>
            <a:r>
              <a:rPr lang="ru-RU" dirty="0" err="1"/>
              <a:t>шк</a:t>
            </a:r>
            <a:r>
              <a:rPr lang="ru-RU" dirty="0"/>
              <a:t>., 2008. - 654 с. : ил. - (Для высших учебных заведений) (Электротехника). </a:t>
            </a:r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0352" y="11663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3       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11560" y="260648"/>
            <a:ext cx="5169544" cy="633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04248" y="47667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26937" y="242088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37081" y="4437113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7602256" cy="1039427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Воздействие электрического тока на человека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ru-RU" dirty="0" smtClean="0"/>
          </a:p>
          <a:p>
            <a:r>
              <a:rPr lang="ru-RU" dirty="0" smtClean="0"/>
              <a:t> </a:t>
            </a:r>
            <a:r>
              <a:rPr lang="ru-RU" sz="2800" b="1" dirty="0" smtClean="0"/>
              <a:t>менее 0,01 А </a:t>
            </a:r>
            <a:r>
              <a:rPr lang="ru-RU" sz="2800" dirty="0" smtClean="0"/>
              <a:t>— не ощущается или ощущается очень слабо;</a:t>
            </a:r>
          </a:p>
          <a:p>
            <a:r>
              <a:rPr lang="ru-RU" sz="2800" dirty="0" smtClean="0"/>
              <a:t> </a:t>
            </a:r>
            <a:r>
              <a:rPr lang="ru-RU" sz="2800" b="1" dirty="0" smtClean="0"/>
              <a:t>0,02 А</a:t>
            </a:r>
            <a:r>
              <a:rPr lang="ru-RU" sz="2800" dirty="0" smtClean="0"/>
              <a:t> — вызывает болезненные ощущения;</a:t>
            </a:r>
          </a:p>
          <a:p>
            <a:r>
              <a:rPr lang="ru-RU" sz="2800" dirty="0" smtClean="0"/>
              <a:t> </a:t>
            </a:r>
            <a:r>
              <a:rPr lang="ru-RU" sz="2800" b="1" dirty="0" smtClean="0"/>
              <a:t>0,03 А</a:t>
            </a:r>
            <a:r>
              <a:rPr lang="ru-RU" sz="2800" dirty="0" smtClean="0"/>
              <a:t> — нарушает дыхание;</a:t>
            </a:r>
          </a:p>
          <a:p>
            <a:r>
              <a:rPr lang="ru-RU" sz="2800" dirty="0" smtClean="0"/>
              <a:t> </a:t>
            </a:r>
            <a:r>
              <a:rPr lang="ru-RU" sz="2800" b="1" dirty="0" smtClean="0"/>
              <a:t>0,1 А</a:t>
            </a:r>
            <a:r>
              <a:rPr lang="ru-RU" sz="2800" dirty="0" smtClean="0"/>
              <a:t> - вызывает фибрилляцию сердца, что нередко приводит к смерти (самый опасный ток);</a:t>
            </a:r>
          </a:p>
          <a:p>
            <a:r>
              <a:rPr lang="ru-RU" sz="2800" dirty="0" smtClean="0"/>
              <a:t> </a:t>
            </a:r>
            <a:r>
              <a:rPr lang="ru-RU" sz="2800" b="1" dirty="0" smtClean="0"/>
              <a:t>более 0,2 А </a:t>
            </a:r>
            <a:r>
              <a:rPr lang="ru-RU" sz="2800" dirty="0" smtClean="0"/>
              <a:t>— вызывает сильный ожог и останавливает дыхание.</a:t>
            </a:r>
            <a:endParaRPr lang="ru-RU" sz="2800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332657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428596" y="2786058"/>
            <a:ext cx="8229600" cy="185726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</p:txBody>
      </p:sp>
      <p:pic>
        <p:nvPicPr>
          <p:cNvPr id="8" name="Picture 4" descr="раб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285728"/>
            <a:ext cx="8172400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11663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428604"/>
            <a:ext cx="8401080" cy="5786478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defRPr/>
            </a:pPr>
            <a:r>
              <a:rPr lang="ru-RU" sz="2600" b="1" dirty="0" smtClean="0">
                <a:solidFill>
                  <a:schemeClr val="folHlink"/>
                </a:solidFill>
              </a:rPr>
              <a:t>Электродвижущая сила Е (ЭДС</a:t>
            </a:r>
            <a:r>
              <a:rPr lang="ru-RU" sz="2600" b="1" i="1" dirty="0" smtClean="0">
                <a:solidFill>
                  <a:schemeClr val="folHlink"/>
                </a:solidFill>
              </a:rPr>
              <a:t>)</a:t>
            </a:r>
            <a:r>
              <a:rPr lang="ru-RU" sz="2600" dirty="0" smtClean="0"/>
              <a:t>      характеризует способность индуцированного поля вызывать электрический ток.</a:t>
            </a:r>
          </a:p>
          <a:p>
            <a:pPr>
              <a:lnSpc>
                <a:spcPct val="90000"/>
              </a:lnSpc>
              <a:defRPr/>
            </a:pPr>
            <a:r>
              <a:rPr lang="ru-RU" sz="2600" dirty="0" smtClean="0"/>
              <a:t> Единица измерения – вольт (В). </a:t>
            </a:r>
          </a:p>
          <a:p>
            <a:pPr>
              <a:lnSpc>
                <a:spcPct val="90000"/>
              </a:lnSpc>
              <a:defRPr/>
            </a:pPr>
            <a:r>
              <a:rPr lang="ru-RU" sz="2600" dirty="0" smtClean="0"/>
              <a:t>Источники энергии могут быть источниками  ЭДС и тока. </a:t>
            </a:r>
          </a:p>
          <a:p>
            <a:pPr>
              <a:lnSpc>
                <a:spcPct val="90000"/>
              </a:lnSpc>
              <a:defRPr/>
            </a:pPr>
            <a:r>
              <a:rPr lang="ru-RU" sz="2600" b="1" dirty="0" smtClean="0"/>
              <a:t>Источник ЭДС </a:t>
            </a:r>
            <a:r>
              <a:rPr lang="ru-RU" sz="2600" dirty="0" smtClean="0"/>
              <a:t>характеризуется двумя параметрами: значениями </a:t>
            </a:r>
            <a:r>
              <a:rPr lang="ru-RU" sz="2600" b="1" dirty="0" smtClean="0"/>
              <a:t>ЭДС (Е)</a:t>
            </a:r>
            <a:r>
              <a:rPr lang="ru-RU" sz="2600" dirty="0" smtClean="0"/>
              <a:t> и внутреннего сопротивления </a:t>
            </a:r>
            <a:r>
              <a:rPr lang="ru-RU" sz="2600" b="1" dirty="0" smtClean="0"/>
              <a:t>(</a:t>
            </a:r>
            <a:r>
              <a:rPr lang="en-US" sz="2600" b="1" dirty="0" smtClean="0"/>
              <a:t>r</a:t>
            </a:r>
            <a:r>
              <a:rPr lang="ru-RU" sz="2600" b="1" baseline="-50000" dirty="0" smtClean="0"/>
              <a:t>0</a:t>
            </a:r>
            <a:r>
              <a:rPr lang="ru-RU" sz="2600" b="1" dirty="0" smtClean="0"/>
              <a:t>). </a:t>
            </a:r>
          </a:p>
          <a:p>
            <a:pPr algn="just">
              <a:lnSpc>
                <a:spcPct val="90000"/>
              </a:lnSpc>
              <a:defRPr/>
            </a:pPr>
            <a:r>
              <a:rPr lang="ru-RU" sz="2600" dirty="0" smtClean="0"/>
              <a:t>Источник ЭДС, внутренним сопротивлением которого можно пренебречь, называют </a:t>
            </a:r>
            <a:r>
              <a:rPr lang="ru-RU" sz="2600" b="1" i="1" dirty="0" smtClean="0"/>
              <a:t>идеальным</a:t>
            </a:r>
            <a:r>
              <a:rPr lang="ru-RU" sz="2600" dirty="0" smtClean="0"/>
              <a:t> источником. Реальный источник ЭДС имеет определенное значение внутреннего сопротивления. У источника ЭДС внутреннее сопротивление значительно меньше сопротивления нагрузки (</a:t>
            </a:r>
            <a:r>
              <a:rPr lang="en-US" sz="2600" dirty="0" smtClean="0"/>
              <a:t>R</a:t>
            </a:r>
            <a:r>
              <a:rPr lang="ru-RU" sz="2600" dirty="0" err="1" smtClean="0"/>
              <a:t>н</a:t>
            </a:r>
            <a:r>
              <a:rPr lang="ru-RU" sz="2600" dirty="0" smtClean="0"/>
              <a:t>) и электрический ток в цепи зависит главным образом от величины ЭДС и сопротивления нагрузки. Источник ЭДС имеет следующее графическое обозначение               </a:t>
            </a:r>
          </a:p>
          <a:p>
            <a:pPr lvl="4">
              <a:lnSpc>
                <a:spcPct val="90000"/>
              </a:lnSpc>
              <a:defRPr/>
            </a:pPr>
            <a:endParaRPr lang="ru-RU" sz="1400" dirty="0" smtClean="0"/>
          </a:p>
          <a:p>
            <a:endParaRPr lang="ru-RU" dirty="0"/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132071"/>
              </p:ext>
            </p:extLst>
          </p:nvPr>
        </p:nvGraphicFramePr>
        <p:xfrm>
          <a:off x="3851920" y="5517232"/>
          <a:ext cx="1800200" cy="1242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Рисунок" r:id="rId3" imgW="668332" imgH="537704" progId="Word.Picture.8">
                  <p:embed/>
                </p:oleObj>
              </mc:Choice>
              <mc:Fallback>
                <p:oleObj name="Рисунок" r:id="rId3" imgW="668332" imgH="537704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5517232"/>
                        <a:ext cx="1800200" cy="12420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52320" y="332656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434065"/>
            <a:ext cx="6560996" cy="989034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>
                <a:latin typeface="+mn-lt"/>
                <a:cs typeface="Tahoma" pitchFamily="34" charset="0"/>
              </a:rPr>
              <a:t>Вольтамперная характеристика источника </a:t>
            </a:r>
            <a:r>
              <a:rPr lang="ru-RU" sz="3600" b="1" dirty="0" err="1" smtClean="0">
                <a:latin typeface="+mn-lt"/>
                <a:cs typeface="Tahoma" pitchFamily="34" charset="0"/>
              </a:rPr>
              <a:t>эдс</a:t>
            </a:r>
            <a:r>
              <a:rPr lang="ru-RU" b="1" dirty="0" smtClean="0">
                <a:latin typeface="+mn-lt"/>
              </a:rPr>
              <a:t/>
            </a:r>
            <a:br>
              <a:rPr lang="ru-RU" b="1" dirty="0" smtClean="0">
                <a:latin typeface="+mn-lt"/>
              </a:rPr>
            </a:br>
            <a:endParaRPr lang="ru-RU" b="1" dirty="0">
              <a:latin typeface="+mn-lt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1000100" y="5517232"/>
            <a:ext cx="721523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U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=</a:t>
            </a: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E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-</a:t>
            </a: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r</a:t>
            </a:r>
            <a:r>
              <a:rPr kumimoji="0" lang="ru-RU" sz="2400" b="1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0</a:t>
            </a: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I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  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(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для реального источника ЭДС)  </a:t>
            </a:r>
          </a:p>
          <a:p>
            <a:pPr marL="0" marR="0" lvl="0" indent="44926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 smtClean="0">
              <a:latin typeface="Arial" pitchFamily="34" charset="0"/>
            </a:endParaRPr>
          </a:p>
          <a:p>
            <a:pPr marL="0" marR="0" lvl="0" indent="44926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U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=</a:t>
            </a: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E</a:t>
            </a:r>
            <a:r>
              <a:rPr kumimoji="0" 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  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(для идеального источника).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39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2075" y="1343139"/>
            <a:ext cx="6348430" cy="40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71033" y="18864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42918"/>
            <a:ext cx="7859216" cy="5483245"/>
          </a:xfrm>
        </p:spPr>
        <p:txBody>
          <a:bodyPr>
            <a:normAutofit/>
          </a:bodyPr>
          <a:lstStyle/>
          <a:p>
            <a:r>
              <a:rPr lang="ru-RU" sz="2800" b="1" dirty="0" smtClean="0"/>
              <a:t>Электрическое сопротивление </a:t>
            </a:r>
            <a:r>
              <a:rPr lang="en-US" sz="2800" b="1" dirty="0" smtClean="0"/>
              <a:t>R</a:t>
            </a:r>
            <a:r>
              <a:rPr lang="ru-RU" sz="2800" b="1" dirty="0" smtClean="0"/>
              <a:t> </a:t>
            </a:r>
            <a:r>
              <a:rPr lang="ru-RU" sz="2800" dirty="0" smtClean="0"/>
              <a:t>– величина, характеризующая противодействие проводящей среды движению свободных электрических зарядов (току). Единица измерения – Ом. </a:t>
            </a:r>
          </a:p>
          <a:p>
            <a:pPr algn="ctr">
              <a:buNone/>
            </a:pPr>
            <a:r>
              <a:rPr lang="en-US" b="1" dirty="0" smtClean="0"/>
              <a:t>R=</a:t>
            </a:r>
            <a:r>
              <a:rPr lang="ru-RU" b="1" dirty="0" smtClean="0">
                <a:sym typeface="Symbol"/>
              </a:rPr>
              <a:t> </a:t>
            </a:r>
            <a:r>
              <a:rPr lang="en-US" b="1" dirty="0" smtClean="0">
                <a:sym typeface="Symbol"/>
              </a:rPr>
              <a:t>l/s</a:t>
            </a:r>
            <a:r>
              <a:rPr lang="ru-RU" dirty="0" smtClean="0">
                <a:sym typeface="Symbol"/>
              </a:rPr>
              <a:t>,</a:t>
            </a:r>
            <a:endParaRPr lang="ru-RU" dirty="0" smtClean="0"/>
          </a:p>
          <a:p>
            <a:pPr>
              <a:buNone/>
            </a:pPr>
            <a:r>
              <a:rPr lang="ru-RU" sz="2800" dirty="0" smtClean="0"/>
              <a:t>где </a:t>
            </a:r>
            <a:r>
              <a:rPr lang="en-US" sz="2800" dirty="0" smtClean="0"/>
              <a:t>l</a:t>
            </a:r>
            <a:r>
              <a:rPr lang="ru-RU" sz="2800" dirty="0" smtClean="0"/>
              <a:t> – длина; </a:t>
            </a:r>
            <a:r>
              <a:rPr lang="en-US" sz="2800" dirty="0" smtClean="0"/>
              <a:t>s</a:t>
            </a:r>
            <a:r>
              <a:rPr lang="ru-RU" sz="2800" dirty="0" smtClean="0"/>
              <a:t> – поперечное сечение;</a:t>
            </a:r>
            <a:r>
              <a:rPr lang="ru-RU" sz="2800" dirty="0" smtClean="0">
                <a:sym typeface="Symbol"/>
              </a:rPr>
              <a:t></a:t>
            </a:r>
            <a:r>
              <a:rPr lang="ru-RU" sz="2800" dirty="0" smtClean="0"/>
              <a:t> - удельное сопротивление. </a:t>
            </a:r>
          </a:p>
          <a:p>
            <a:r>
              <a:rPr lang="ru-RU" sz="2800" b="1" dirty="0" smtClean="0"/>
              <a:t>Электрическая проводимость </a:t>
            </a:r>
            <a:r>
              <a:rPr lang="en-US" sz="2800" b="1" dirty="0" smtClean="0"/>
              <a:t>G</a:t>
            </a:r>
            <a:r>
              <a:rPr lang="ru-RU" sz="2800" b="1" dirty="0" smtClean="0"/>
              <a:t> - в</a:t>
            </a:r>
            <a:r>
              <a:rPr lang="ru-RU" sz="2800" dirty="0" smtClean="0"/>
              <a:t>еличина, обратная сопротивлению. Единица измерения – сименс (См). </a:t>
            </a:r>
          </a:p>
          <a:p>
            <a:pPr algn="ctr">
              <a:buNone/>
            </a:pPr>
            <a:r>
              <a:rPr lang="en-US" b="1" dirty="0" smtClean="0"/>
              <a:t>G=1/R</a:t>
            </a:r>
            <a:endParaRPr lang="ru-RU" b="1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0352" y="4660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36603" y="1700808"/>
            <a:ext cx="8016922" cy="387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90664" y="116632"/>
            <a:ext cx="1325722" cy="132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11560" y="434065"/>
            <a:ext cx="6560996" cy="989034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>
                <a:latin typeface="+mn-lt"/>
                <a:cs typeface="Tahoma" pitchFamily="34" charset="0"/>
              </a:rPr>
              <a:t>Основные электротехнические материалы</a:t>
            </a:r>
            <a:r>
              <a:rPr lang="ru-RU" b="1" dirty="0" smtClean="0">
                <a:latin typeface="+mn-lt"/>
              </a:rPr>
              <a:t/>
            </a:r>
            <a:br>
              <a:rPr lang="ru-RU" b="1" dirty="0" smtClean="0">
                <a:latin typeface="+mn-lt"/>
              </a:rPr>
            </a:br>
            <a:endParaRPr lang="ru-RU" b="1" dirty="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71184" cy="1143000"/>
          </a:xfrm>
        </p:spPr>
        <p:txBody>
          <a:bodyPr>
            <a:noAutofit/>
          </a:bodyPr>
          <a:lstStyle/>
          <a:p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По способности проводить электрический ток электротехнические материалы можно разделить на группы: </a:t>
            </a:r>
            <a:b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000" b="1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проводники, диэлектрики и </a:t>
            </a:r>
            <a:r>
              <a:rPr lang="ru-RU" sz="2000" b="1" dirty="0" smtClean="0">
                <a:solidFill>
                  <a:schemeClr val="folHlink"/>
                </a:solidFill>
                <a:latin typeface="+mn-lt"/>
                <a:cs typeface="Calibri" panose="020F0502020204030204" pitchFamily="34" charset="0"/>
              </a:rPr>
              <a:t>полупроводн</a:t>
            </a:r>
            <a:r>
              <a:rPr lang="ru-RU" sz="2000" dirty="0" smtClean="0">
                <a:solidFill>
                  <a:schemeClr val="folHlink"/>
                </a:solidFill>
                <a:latin typeface="+mn-lt"/>
              </a:rPr>
              <a:t>ики.</a:t>
            </a:r>
            <a:endParaRPr lang="ru-RU" sz="20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199" y="1790064"/>
            <a:ext cx="8229600" cy="475775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defRPr/>
            </a:pPr>
            <a:r>
              <a:rPr lang="ru-RU" b="1" i="1" dirty="0">
                <a:solidFill>
                  <a:schemeClr val="folHlink"/>
                </a:solidFill>
              </a:rPr>
              <a:t>Проводниковые материалы</a:t>
            </a:r>
            <a:r>
              <a:rPr lang="ru-RU" dirty="0"/>
              <a:t> (алюминий, медь, золото, серебро и др.) обладают высокой электропроводностью. Наиболее часто в проводах и кабелях используется алюминий, как наиболее дешевый. Медь имеет большую электропроводимость, но она дороже. </a:t>
            </a:r>
          </a:p>
          <a:p>
            <a:pPr>
              <a:lnSpc>
                <a:spcPct val="80000"/>
              </a:lnSpc>
              <a:defRPr/>
            </a:pPr>
            <a:r>
              <a:rPr lang="ru-RU" dirty="0"/>
              <a:t>Из проводников следует выделить группу материалов с большим удельным сопротивлением. К ним относятся сплавы ( нихром, </a:t>
            </a:r>
            <a:r>
              <a:rPr lang="ru-RU" dirty="0" err="1"/>
              <a:t>фехраль</a:t>
            </a:r>
            <a:r>
              <a:rPr lang="ru-RU" dirty="0"/>
              <a:t> и др.)  они используются для изготовления обмоток нагревательных приборов и реостатов. Вольфрам используется в лампах накаливания. Константан и манганин используются в качестве сопротивлений в образцовых приборах. </a:t>
            </a:r>
          </a:p>
          <a:p>
            <a:pPr>
              <a:lnSpc>
                <a:spcPct val="80000"/>
              </a:lnSpc>
              <a:defRPr/>
            </a:pPr>
            <a:endParaRPr lang="ru-RU" dirty="0"/>
          </a:p>
          <a:p>
            <a:pPr>
              <a:lnSpc>
                <a:spcPct val="80000"/>
              </a:lnSpc>
              <a:defRPr/>
            </a:pPr>
            <a:r>
              <a:rPr lang="ru-RU" b="1" i="1" dirty="0">
                <a:solidFill>
                  <a:schemeClr val="folHlink"/>
                </a:solidFill>
              </a:rPr>
              <a:t>Электроизоляционные материалы (диэлектрики)</a:t>
            </a:r>
            <a:r>
              <a:rPr lang="ru-RU" dirty="0"/>
              <a:t> имеют очень малую удельную электрическую проводимость. Они бывают газообразные, жидкие и твердые. Особенно большим разнообразием отличаются твердые диэлектрики. К ним относятся резина, сухое дерево, керамические материалы, пластмассы, картон, пряжа и др. материалы. </a:t>
            </a:r>
          </a:p>
          <a:p>
            <a:pPr>
              <a:lnSpc>
                <a:spcPct val="80000"/>
              </a:lnSpc>
              <a:defRPr/>
            </a:pPr>
            <a:r>
              <a:rPr lang="ru-RU" dirty="0"/>
              <a:t>В качестве конструкционных материалов применяются текстолит и </a:t>
            </a:r>
            <a:r>
              <a:rPr lang="ru-RU" dirty="0" err="1"/>
              <a:t>гетинакс</a:t>
            </a:r>
            <a:r>
              <a:rPr lang="ru-RU" dirty="0"/>
              <a:t>. </a:t>
            </a:r>
            <a:r>
              <a:rPr lang="ru-RU" i="1" dirty="0">
                <a:solidFill>
                  <a:schemeClr val="folHlink"/>
                </a:solidFill>
              </a:rPr>
              <a:t>Текстолит</a:t>
            </a:r>
            <a:r>
              <a:rPr lang="ru-RU" dirty="0">
                <a:solidFill>
                  <a:schemeClr val="folHlink"/>
                </a:solidFill>
              </a:rPr>
              <a:t> </a:t>
            </a:r>
            <a:r>
              <a:rPr lang="ru-RU" dirty="0"/>
              <a:t> это диэлектрический материал основой которого является ткань, пропитанная феноло-формальдегидной смолой. </a:t>
            </a:r>
            <a:r>
              <a:rPr lang="ru-RU" i="1" dirty="0" err="1">
                <a:solidFill>
                  <a:schemeClr val="folHlink"/>
                </a:solidFill>
              </a:rPr>
              <a:t>Гетинакс</a:t>
            </a:r>
            <a:r>
              <a:rPr lang="ru-RU" dirty="0"/>
              <a:t>  это бумага, пропитанная феноло-формальдегидной смолой. </a:t>
            </a:r>
          </a:p>
          <a:p>
            <a:endParaRPr lang="ru-RU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0352" y="18864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419798"/>
            <a:ext cx="8229600" cy="54118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b="1" dirty="0" smtClean="0"/>
              <a:t>Мощность </a:t>
            </a:r>
            <a:r>
              <a:rPr lang="ru-RU" sz="2800" dirty="0" smtClean="0"/>
              <a:t>в электрической цепи</a:t>
            </a:r>
            <a:r>
              <a:rPr lang="en-US" sz="2800" dirty="0" smtClean="0"/>
              <a:t> </a:t>
            </a:r>
            <a:r>
              <a:rPr lang="ru-RU" sz="2800" dirty="0" smtClean="0"/>
              <a:t>характеризует интенсивность преобразования энергии из одного вида в другой в единицу времени. </a:t>
            </a:r>
          </a:p>
          <a:p>
            <a:pPr>
              <a:buNone/>
            </a:pPr>
            <a:r>
              <a:rPr lang="ru-RU" sz="2800" dirty="0" smtClean="0"/>
              <a:t>   Для цепи постоянного тока </a:t>
            </a:r>
            <a:r>
              <a:rPr lang="ru-RU" sz="2800" b="1" dirty="0" smtClean="0"/>
              <a:t>мощность источника: </a:t>
            </a:r>
          </a:p>
          <a:p>
            <a:pPr algn="ctr">
              <a:buNone/>
            </a:pPr>
            <a:r>
              <a:rPr lang="ru-RU" sz="2800" dirty="0" smtClean="0"/>
              <a:t>	</a:t>
            </a:r>
            <a:r>
              <a:rPr lang="ru-RU" sz="2800" b="1" i="1" dirty="0" smtClean="0"/>
              <a:t>  </a:t>
            </a:r>
            <a:r>
              <a:rPr lang="en-US" sz="2800" b="1" i="1" dirty="0" smtClean="0"/>
              <a:t>P</a:t>
            </a:r>
            <a:r>
              <a:rPr lang="ru-RU" sz="2800" b="1" i="1" baseline="-25000" dirty="0" err="1" smtClean="0"/>
              <a:t>ист</a:t>
            </a:r>
            <a:r>
              <a:rPr lang="ru-RU" sz="2800" b="1" i="1" dirty="0" err="1" smtClean="0"/>
              <a:t>=</a:t>
            </a:r>
            <a:r>
              <a:rPr lang="en-US" sz="2800" b="1" i="1" dirty="0" smtClean="0"/>
              <a:t>EI</a:t>
            </a:r>
            <a:r>
              <a:rPr lang="ru-RU" sz="2800" b="1" i="1" dirty="0" smtClean="0"/>
              <a:t>.</a:t>
            </a:r>
          </a:p>
          <a:p>
            <a:pPr>
              <a:buNone/>
            </a:pPr>
            <a:r>
              <a:rPr lang="ru-RU" sz="2800" b="1" dirty="0" smtClean="0"/>
              <a:t>   Мощность приемника:</a:t>
            </a:r>
          </a:p>
          <a:p>
            <a:pPr>
              <a:buNone/>
            </a:pPr>
            <a:r>
              <a:rPr lang="ru-RU" sz="2800" dirty="0" smtClean="0"/>
              <a:t>   			</a:t>
            </a:r>
            <a:r>
              <a:rPr lang="ru-RU" sz="2800" dirty="0"/>
              <a:t> </a:t>
            </a:r>
            <a:r>
              <a:rPr lang="ru-RU" sz="2800" dirty="0" smtClean="0"/>
              <a:t>         </a:t>
            </a:r>
            <a:r>
              <a:rPr lang="ru-RU" sz="2800" b="1" i="1" dirty="0" smtClean="0"/>
              <a:t>Р</a:t>
            </a:r>
            <a:r>
              <a:rPr lang="ru-RU" sz="2800" b="1" i="1" baseline="-25000" dirty="0" smtClean="0"/>
              <a:t>пр</a:t>
            </a:r>
            <a:r>
              <a:rPr lang="en-US" sz="2800" b="1" i="1" dirty="0" smtClean="0"/>
              <a:t>=IU=I</a:t>
            </a:r>
            <a:r>
              <a:rPr lang="en-US" sz="2800" b="1" i="1" baseline="30000" dirty="0" smtClean="0"/>
              <a:t>2</a:t>
            </a:r>
            <a:r>
              <a:rPr lang="en-US" sz="2800" b="1" i="1" dirty="0" smtClean="0"/>
              <a:t>R</a:t>
            </a:r>
            <a:r>
              <a:rPr lang="ru-RU" sz="2800" b="1" i="1" dirty="0" smtClean="0"/>
              <a:t>.  </a:t>
            </a:r>
          </a:p>
          <a:p>
            <a:pPr algn="ctr">
              <a:buNone/>
            </a:pPr>
            <a:r>
              <a:rPr lang="ru-RU" sz="2800" dirty="0" smtClean="0"/>
              <a:t>Единица измерения – Ватт (Вт). </a:t>
            </a:r>
            <a:endParaRPr lang="ru-RU" sz="2800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98640" y="18864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11560" y="434065"/>
            <a:ext cx="6560996" cy="989034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>
                <a:latin typeface="+mn-lt"/>
                <a:cs typeface="Tahoma" pitchFamily="34" charset="0"/>
              </a:rPr>
              <a:t>Мощность </a:t>
            </a:r>
            <a:r>
              <a:rPr lang="ru-RU" b="1" dirty="0" smtClean="0">
                <a:latin typeface="+mn-lt"/>
              </a:rPr>
              <a:t/>
            </a:r>
            <a:br>
              <a:rPr lang="ru-RU" b="1" dirty="0" smtClean="0">
                <a:latin typeface="+mn-lt"/>
              </a:rPr>
            </a:br>
            <a:endParaRPr lang="ru-RU" b="1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60672" cy="56849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b="1" dirty="0" smtClean="0">
                <a:solidFill>
                  <a:schemeClr val="folHlink"/>
                </a:solidFill>
              </a:rPr>
              <a:t>Преподаватель:</a:t>
            </a:r>
            <a:br>
              <a:rPr lang="ru-RU" b="1" dirty="0" smtClean="0">
                <a:solidFill>
                  <a:schemeClr val="folHlink"/>
                </a:solidFill>
              </a:rPr>
            </a:br>
            <a:r>
              <a:rPr lang="ru-RU" b="1" dirty="0"/>
              <a:t/>
            </a:r>
            <a:br>
              <a:rPr lang="ru-RU" b="1" dirty="0"/>
            </a:br>
            <a:r>
              <a:rPr lang="ru-RU" b="1" dirty="0"/>
              <a:t>Рябишина Лилия Амировна  - доцент каф. </a:t>
            </a:r>
            <a:r>
              <a:rPr lang="ru-RU" b="1" dirty="0" smtClean="0"/>
              <a:t>АТМ  </a:t>
            </a:r>
            <a:r>
              <a:rPr lang="ru-RU" b="1" dirty="0"/>
              <a:t>( </a:t>
            </a:r>
            <a:r>
              <a:rPr lang="ru-RU" b="1" dirty="0" smtClean="0"/>
              <a:t>1-251)</a:t>
            </a:r>
            <a:br>
              <a:rPr lang="ru-RU" b="1" dirty="0" smtClean="0"/>
            </a:br>
            <a:r>
              <a:rPr lang="ru-RU" b="1" dirty="0"/>
              <a:t/>
            </a:r>
            <a:br>
              <a:rPr lang="ru-RU" b="1" dirty="0"/>
            </a:br>
            <a:r>
              <a:rPr lang="ru-RU" sz="2000" dirty="0"/>
              <a:t>(лекции, практика, лабораторные работы,  РГР, консультации, </a:t>
            </a:r>
            <a:r>
              <a:rPr lang="ru-RU" sz="2000" dirty="0" err="1" smtClean="0">
                <a:solidFill>
                  <a:srgbClr val="C00000"/>
                </a:solidFill>
              </a:rPr>
              <a:t>диф.зачет</a:t>
            </a:r>
            <a:r>
              <a:rPr lang="ru-RU" sz="2000" dirty="0" smtClean="0"/>
              <a:t>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Лабораторные работы в ауд. </a:t>
            </a:r>
            <a:r>
              <a:rPr lang="ru-RU" sz="2000" dirty="0" smtClean="0"/>
              <a:t>1-232</a:t>
            </a:r>
            <a:r>
              <a:rPr lang="ru-RU" sz="2000" dirty="0"/>
              <a:t/>
            </a:r>
            <a:br>
              <a:rPr lang="ru-RU" sz="2000" dirty="0"/>
            </a:br>
            <a:endParaRPr lang="ru-RU" sz="2000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96336" y="18864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57298"/>
            <a:ext cx="8472518" cy="476886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b="1" dirty="0" smtClean="0"/>
              <a:t>Закон Ома для неразветвленного участка цепи: </a:t>
            </a:r>
            <a:endParaRPr lang="ru-RU" dirty="0" smtClean="0"/>
          </a:p>
          <a:p>
            <a:pPr>
              <a:lnSpc>
                <a:spcPct val="80000"/>
              </a:lnSpc>
              <a:buNone/>
              <a:defRPr/>
            </a:pPr>
            <a:r>
              <a:rPr lang="ru-RU" dirty="0" smtClean="0"/>
              <a:t>   Ток на участке цепи прямо пропорционален напряжению на этом участке и обратно пропорционален сопротивлению того же участка:</a:t>
            </a:r>
            <a:endParaRPr lang="en-US" b="1" dirty="0" smtClean="0"/>
          </a:p>
          <a:p>
            <a:pPr>
              <a:lnSpc>
                <a:spcPct val="80000"/>
              </a:lnSpc>
              <a:buNone/>
              <a:defRPr/>
            </a:pPr>
            <a:r>
              <a:rPr lang="ru-RU" b="1" dirty="0" smtClean="0">
                <a:solidFill>
                  <a:schemeClr val="folHlink"/>
                </a:solidFill>
              </a:rPr>
              <a:t>                                     </a:t>
            </a:r>
            <a:r>
              <a:rPr lang="en-US" b="1" dirty="0" smtClean="0"/>
              <a:t>I</a:t>
            </a:r>
            <a:r>
              <a:rPr lang="ru-RU" b="1" dirty="0" smtClean="0"/>
              <a:t> =</a:t>
            </a:r>
            <a:r>
              <a:rPr lang="en-US" b="1" dirty="0" smtClean="0"/>
              <a:t>U</a:t>
            </a:r>
            <a:r>
              <a:rPr lang="ru-RU" b="1" dirty="0" smtClean="0"/>
              <a:t>/</a:t>
            </a:r>
            <a:r>
              <a:rPr lang="en-US" b="1" dirty="0" smtClean="0"/>
              <a:t>R</a:t>
            </a:r>
            <a:endParaRPr lang="ru-RU" b="1" dirty="0" smtClean="0"/>
          </a:p>
          <a:p>
            <a:pPr>
              <a:lnSpc>
                <a:spcPct val="80000"/>
              </a:lnSpc>
              <a:buNone/>
              <a:defRPr/>
            </a:pPr>
            <a:endParaRPr lang="ru-RU" dirty="0" smtClean="0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ru-RU" b="1" dirty="0" smtClean="0"/>
              <a:t>Обобщенный закон Ома имеет следующий вид:</a:t>
            </a:r>
            <a:endParaRPr lang="en-US" b="1" dirty="0" smtClean="0"/>
          </a:p>
          <a:p>
            <a:pPr>
              <a:lnSpc>
                <a:spcPct val="80000"/>
              </a:lnSpc>
              <a:buNone/>
              <a:defRPr/>
            </a:pPr>
            <a:r>
              <a:rPr lang="ru-RU" dirty="0" smtClean="0"/>
              <a:t>                             </a:t>
            </a:r>
            <a:r>
              <a:rPr lang="en-US" b="1" dirty="0" smtClean="0"/>
              <a:t>I</a:t>
            </a:r>
            <a:r>
              <a:rPr lang="ru-RU" b="1" dirty="0" smtClean="0"/>
              <a:t> = (</a:t>
            </a:r>
            <a:r>
              <a:rPr lang="en-US" b="1" dirty="0" smtClean="0"/>
              <a:t>U</a:t>
            </a:r>
            <a:r>
              <a:rPr lang="ru-RU" b="1" dirty="0" smtClean="0"/>
              <a:t>- </a:t>
            </a:r>
            <a:r>
              <a:rPr lang="en-US" b="1" dirty="0" smtClean="0"/>
              <a:t>ΣE</a:t>
            </a:r>
            <a:r>
              <a:rPr lang="ru-RU" b="1" dirty="0" smtClean="0"/>
              <a:t>)/ </a:t>
            </a:r>
            <a:r>
              <a:rPr lang="en-US" b="1" dirty="0" smtClean="0"/>
              <a:t>ΣR</a:t>
            </a:r>
            <a:r>
              <a:rPr lang="ru-RU" b="1" dirty="0" smtClean="0"/>
              <a:t>,</a:t>
            </a:r>
          </a:p>
          <a:p>
            <a:pPr marL="0" indent="0" algn="just">
              <a:lnSpc>
                <a:spcPct val="80000"/>
              </a:lnSpc>
              <a:buNone/>
              <a:defRPr/>
            </a:pPr>
            <a:r>
              <a:rPr lang="en-US" b="1" dirty="0" smtClean="0"/>
              <a:t>ΣR</a:t>
            </a:r>
            <a:r>
              <a:rPr lang="ru-RU" dirty="0" smtClean="0"/>
              <a:t> – арифметическая  сумма значений сопротивлений всех резистивных элементов; </a:t>
            </a:r>
            <a:r>
              <a:rPr lang="en-US" b="1" dirty="0" smtClean="0"/>
              <a:t>Σ</a:t>
            </a:r>
            <a:r>
              <a:rPr lang="ru-RU" b="1" dirty="0" smtClean="0"/>
              <a:t>Е</a:t>
            </a:r>
            <a:r>
              <a:rPr lang="ru-RU" dirty="0" smtClean="0"/>
              <a:t> – алгебраическая сумма ЭДС всех источников ЭДС.</a:t>
            </a:r>
          </a:p>
          <a:p>
            <a:endParaRPr lang="ru-RU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80312" y="18864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Закон ома</a:t>
            </a:r>
            <a:endParaRPr lang="ru-RU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раб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116632"/>
            <a:ext cx="5256584" cy="657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92280" y="54868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60366" y="2492896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73551" y="4653136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/>
          </a:bodyPr>
          <a:lstStyle/>
          <a:p>
            <a:pPr algn="ctr"/>
            <a:r>
              <a:rPr lang="ru-RU" b="1" dirty="0" smtClean="0"/>
              <a:t>Электрические цепи</a:t>
            </a:r>
            <a:endParaRPr lang="ru-RU" b="1" dirty="0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395536" y="1196752"/>
            <a:ext cx="7499176" cy="535785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80000"/>
              </a:lnSpc>
              <a:defRPr/>
            </a:pP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Электрической цепью 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называется 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совокупность соединенных проводами элементов, образующая путь для электрического тока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и содержащая источники и приемники электрической энергии, измерительные приборы,  коммутационную аппаратуру и вспомогательные элементы</a:t>
            </a:r>
          </a:p>
          <a:p>
            <a:pPr>
              <a:lnSpc>
                <a:spcPct val="80000"/>
              </a:lnSpc>
              <a:defRPr/>
            </a:pP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В источниках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электрической энергии различные виды энергии преобразуются в электромагнитную или в электрическую. </a:t>
            </a:r>
          </a:p>
          <a:p>
            <a:pPr>
              <a:lnSpc>
                <a:spcPct val="80000"/>
              </a:lnSpc>
              <a:defRPr/>
            </a:pP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В приемниках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электрической энергии происходит обратное преобразование. Например, электромагнитная энергия преобразуется в электродвигателе в механическую энергию, в нагревательном элементе в тепловую энергию. </a:t>
            </a:r>
          </a:p>
          <a:p>
            <a:pPr>
              <a:lnSpc>
                <a:spcPct val="80000"/>
              </a:lnSpc>
              <a:defRPr/>
            </a:pP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Электрические цепи бывают 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постоянного или переменного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(однофазного или трехфазного) тока, а также 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линейными и нелинейными.</a:t>
            </a:r>
          </a:p>
          <a:p>
            <a:pPr>
              <a:lnSpc>
                <a:spcPct val="80000"/>
              </a:lnSpc>
              <a:defRPr/>
            </a:pPr>
            <a:endParaRPr lang="ru-RU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К линейным цепям относятся цепи, у которых электрическое сопротивление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каждого участка не зависит от значений и направлений тока и напряжения. </a:t>
            </a:r>
          </a:p>
          <a:p>
            <a:pPr>
              <a:lnSpc>
                <a:spcPct val="80000"/>
              </a:lnSpc>
              <a:defRPr/>
            </a:pP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Электрические цепи принято изображают в виде  схем, которые бывают трех видов: </a:t>
            </a: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монтажные, принципиальные, схемы замещения</a:t>
            </a:r>
            <a:r>
              <a:rPr lang="ru-RU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ru-RU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96336" y="26064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7530248" cy="1039427"/>
          </a:xfrm>
        </p:spPr>
        <p:txBody>
          <a:bodyPr>
            <a:normAutofit/>
          </a:bodyPr>
          <a:lstStyle/>
          <a:p>
            <a:r>
              <a:rPr lang="ru-RU" b="1" dirty="0" smtClean="0"/>
              <a:t>Элементы электрических цепей</a:t>
            </a:r>
            <a:endParaRPr lang="ru-RU" b="1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0352" y="26064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2" name="Picture 2" descr="https://uk-parkovaya.ru/wp-content/uploads/a/9/6/a96160213fb153cb882f607b5d0f51f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66" y="1765441"/>
            <a:ext cx="8508032" cy="4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214422"/>
            <a:ext cx="8229600" cy="4097335"/>
          </a:xfrm>
        </p:spPr>
        <p:txBody>
          <a:bodyPr>
            <a:normAutofit/>
          </a:bodyPr>
          <a:lstStyle/>
          <a:p>
            <a:r>
              <a:rPr lang="ru-RU" sz="2800" b="1" dirty="0" smtClean="0"/>
              <a:t>Ветвь</a:t>
            </a:r>
            <a:r>
              <a:rPr lang="ru-RU" sz="2800" dirty="0" smtClean="0"/>
              <a:t> - это участок цепи, элементы которого соединены последовательно</a:t>
            </a:r>
          </a:p>
          <a:p>
            <a:r>
              <a:rPr lang="ru-RU" sz="2800" b="1" dirty="0" smtClean="0"/>
              <a:t>Узел</a:t>
            </a:r>
            <a:r>
              <a:rPr lang="ru-RU" sz="2800" dirty="0" smtClean="0"/>
              <a:t> – место соединения трех или более ветвей</a:t>
            </a:r>
          </a:p>
          <a:p>
            <a:r>
              <a:rPr lang="ru-RU" sz="2800" b="1" dirty="0" smtClean="0"/>
              <a:t>Контур</a:t>
            </a:r>
            <a:r>
              <a:rPr lang="ru-RU" sz="2800" dirty="0" smtClean="0"/>
              <a:t> – любой путь вдоль ветвей,  начинающейся и заканчивающийся в одной точке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47528" y="3933056"/>
            <a:ext cx="4876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714480" y="285728"/>
            <a:ext cx="6500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Топологические характеристики электрических цепей</a:t>
            </a:r>
            <a:endParaRPr lang="ru-RU" sz="2800" b="1" dirty="0"/>
          </a:p>
        </p:txBody>
      </p:sp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55905" y="234681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5730048" cy="1039427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/>
              <a:t>Режимы работы электрических цепей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u-RU" dirty="0" smtClean="0"/>
              <a:t>Для электрической цепи наиболее характерными являются следующие режимы:</a:t>
            </a:r>
          </a:p>
          <a:p>
            <a:r>
              <a:rPr lang="ru-RU" b="1" dirty="0" smtClean="0"/>
              <a:t>Режим холостого хода</a:t>
            </a:r>
          </a:p>
          <a:p>
            <a:r>
              <a:rPr lang="ru-RU" b="1" dirty="0" smtClean="0"/>
              <a:t>Режим короткого замыкания</a:t>
            </a:r>
          </a:p>
          <a:p>
            <a:r>
              <a:rPr lang="ru-RU" b="1" dirty="0" smtClean="0"/>
              <a:t>Нагрузочный</a:t>
            </a:r>
          </a:p>
          <a:p>
            <a:r>
              <a:rPr lang="ru-RU" b="1" dirty="0" smtClean="0"/>
              <a:t>Согласованный</a:t>
            </a:r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29592" y="18864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643050"/>
            <a:ext cx="19050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571472" y="1500174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dirty="0" smtClean="0"/>
              <a:t>                               </a:t>
            </a:r>
          </a:p>
          <a:p>
            <a:pPr>
              <a:buNone/>
            </a:pPr>
            <a:r>
              <a:rPr lang="ru-RU" sz="2800" dirty="0" smtClean="0"/>
              <a:t>                                  </a:t>
            </a:r>
            <a:r>
              <a:rPr lang="en-US" sz="2800" b="1" i="1" dirty="0" smtClean="0"/>
              <a:t>E= IR</a:t>
            </a:r>
            <a:r>
              <a:rPr lang="ru-RU" sz="2600" b="1" i="1" dirty="0" err="1" smtClean="0"/>
              <a:t>н</a:t>
            </a:r>
            <a:r>
              <a:rPr lang="en-US" sz="2800" b="1" i="1" dirty="0" smtClean="0"/>
              <a:t> + IR</a:t>
            </a:r>
            <a:r>
              <a:rPr lang="ru-RU" sz="2600" b="1" i="1" dirty="0" smtClean="0"/>
              <a:t>в</a:t>
            </a:r>
            <a:r>
              <a:rPr lang="ru-RU" sz="2800" b="1" i="1" dirty="0" smtClean="0"/>
              <a:t>,</a:t>
            </a:r>
            <a:r>
              <a:rPr lang="ru-RU" sz="2800" dirty="0" smtClean="0"/>
              <a:t>          (1)</a:t>
            </a:r>
          </a:p>
          <a:p>
            <a:pPr algn="r">
              <a:buNone/>
            </a:pPr>
            <a:r>
              <a:rPr lang="ru-RU" sz="2800" dirty="0" smtClean="0"/>
              <a:t>                        где  </a:t>
            </a:r>
            <a:r>
              <a:rPr lang="en-US" sz="2800" b="1" i="1" dirty="0" smtClean="0"/>
              <a:t>IR</a:t>
            </a:r>
            <a:r>
              <a:rPr lang="ru-RU" sz="2600" b="1" i="1" dirty="0" err="1" smtClean="0"/>
              <a:t>н</a:t>
            </a:r>
            <a:r>
              <a:rPr lang="ru-RU" sz="2800" b="1" i="1" dirty="0" err="1" smtClean="0"/>
              <a:t>=</a:t>
            </a:r>
            <a:r>
              <a:rPr lang="en-US" sz="2800" b="1" i="1" dirty="0" smtClean="0"/>
              <a:t>U </a:t>
            </a:r>
            <a:r>
              <a:rPr lang="en-US" sz="2800" dirty="0" smtClean="0"/>
              <a:t>- </a:t>
            </a:r>
            <a:r>
              <a:rPr lang="ru-RU" sz="2800" dirty="0" smtClean="0"/>
              <a:t>напряжение на        зажимах   приемника,</a:t>
            </a:r>
          </a:p>
          <a:p>
            <a:pPr algn="r">
              <a:buNone/>
            </a:pP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    </a:t>
            </a:r>
            <a:r>
              <a:rPr lang="en-US" sz="2800" b="1" i="1" dirty="0" smtClean="0"/>
              <a:t>IR</a:t>
            </a:r>
            <a:r>
              <a:rPr lang="ru-RU" sz="2800" b="1" i="1" dirty="0" smtClean="0"/>
              <a:t>в</a:t>
            </a:r>
            <a:r>
              <a:rPr lang="ru-RU" sz="2800" dirty="0" smtClean="0"/>
              <a:t> – падение напряжения на зажимах источника.</a:t>
            </a:r>
          </a:p>
          <a:p>
            <a:pPr>
              <a:buNone/>
            </a:pPr>
            <a:r>
              <a:rPr lang="ru-RU" sz="2800" dirty="0" smtClean="0"/>
              <a:t>Из выражения 1 следует:</a:t>
            </a:r>
          </a:p>
          <a:p>
            <a:pPr algn="ctr">
              <a:buNone/>
            </a:pPr>
            <a:r>
              <a:rPr lang="en-US" sz="2800" b="1" i="1" dirty="0" smtClean="0"/>
              <a:t>          U=E- IR</a:t>
            </a:r>
            <a:r>
              <a:rPr lang="ru-RU" sz="2600" b="1" i="1" dirty="0" smtClean="0"/>
              <a:t>в</a:t>
            </a:r>
            <a:r>
              <a:rPr lang="en-US" sz="2600" b="1" i="1" dirty="0" smtClean="0"/>
              <a:t> </a:t>
            </a:r>
            <a:r>
              <a:rPr lang="en-US" sz="2800" b="1" i="1" dirty="0" smtClean="0"/>
              <a:t>             </a:t>
            </a:r>
            <a:r>
              <a:rPr lang="en-US" sz="2800" dirty="0" smtClean="0"/>
              <a:t>(2)</a:t>
            </a:r>
            <a:endParaRPr lang="ru-RU" sz="2800" dirty="0" smtClean="0"/>
          </a:p>
          <a:p>
            <a:pPr algn="ctr">
              <a:buNone/>
            </a:pPr>
            <a:r>
              <a:rPr lang="en-US" sz="2800" dirty="0" smtClean="0"/>
              <a:t>2- </a:t>
            </a:r>
            <a:r>
              <a:rPr lang="ru-RU" sz="2800" dirty="0" smtClean="0"/>
              <a:t>уравнение внешней характеристики источника </a:t>
            </a:r>
            <a:r>
              <a:rPr lang="ru-RU" sz="2800" dirty="0" err="1" smtClean="0"/>
              <a:t>эдс</a:t>
            </a:r>
            <a:endParaRPr lang="ru-RU" sz="2800" dirty="0" smtClean="0"/>
          </a:p>
          <a:p>
            <a:pPr algn="ctr">
              <a:buNone/>
            </a:pPr>
            <a:endParaRPr lang="ru-RU" sz="2800" dirty="0" smtClean="0"/>
          </a:p>
          <a:p>
            <a:pPr algn="ctr">
              <a:buNone/>
            </a:pPr>
            <a:endParaRPr lang="ru-RU" sz="2800" dirty="0" smtClean="0"/>
          </a:p>
          <a:p>
            <a:pPr algn="ctr">
              <a:buNone/>
            </a:pPr>
            <a:endParaRPr lang="ru-RU" sz="2800" dirty="0" smtClean="0"/>
          </a:p>
          <a:p>
            <a:pPr algn="ctr">
              <a:buNone/>
            </a:pPr>
            <a:endParaRPr lang="ru-RU" sz="2800" dirty="0" smtClean="0"/>
          </a:p>
          <a:p>
            <a:pPr algn="ctr"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500166" y="2285992"/>
            <a:ext cx="142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/>
              <a:t>в</a:t>
            </a:r>
            <a:endParaRPr lang="ru-RU" sz="1400" b="1" dirty="0"/>
          </a:p>
        </p:txBody>
      </p:sp>
      <p:pic>
        <p:nvPicPr>
          <p:cNvPr id="6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92280" y="190045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62612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sz="2000" b="1" dirty="0" smtClean="0"/>
              <a:t>1.Режим холостого хода – </a:t>
            </a:r>
            <a:r>
              <a:rPr lang="ru-RU" sz="2000" dirty="0" smtClean="0"/>
              <a:t>режим,</a:t>
            </a:r>
          </a:p>
          <a:p>
            <a:pPr>
              <a:buNone/>
            </a:pPr>
            <a:r>
              <a:rPr lang="ru-RU" sz="2000" dirty="0" smtClean="0"/>
              <a:t>при котором </a:t>
            </a:r>
            <a:r>
              <a:rPr lang="en-US" sz="2000" b="1" i="1" dirty="0" smtClean="0"/>
              <a:t>I=0</a:t>
            </a:r>
            <a:r>
              <a:rPr lang="ru-RU" sz="2000" i="1" dirty="0" smtClean="0"/>
              <a:t> (разрыв цепи)</a:t>
            </a:r>
            <a:r>
              <a:rPr lang="en-US" sz="2000" b="1" i="1" dirty="0" smtClean="0"/>
              <a:t>                   </a:t>
            </a:r>
            <a:endParaRPr lang="en-US" sz="2000" dirty="0" smtClean="0"/>
          </a:p>
          <a:p>
            <a:pPr>
              <a:buNone/>
            </a:pPr>
            <a:r>
              <a:rPr lang="ru-RU" sz="2000" dirty="0" smtClean="0"/>
              <a:t>Из выражения 2 следует:</a:t>
            </a:r>
            <a:r>
              <a:rPr lang="en-US" sz="2000" dirty="0" smtClean="0"/>
              <a:t> </a:t>
            </a:r>
          </a:p>
          <a:p>
            <a:pPr>
              <a:buNone/>
            </a:pPr>
            <a:r>
              <a:rPr lang="en-US" sz="2000" b="1" i="1" dirty="0" smtClean="0"/>
              <a:t>                      U=E</a:t>
            </a:r>
            <a:r>
              <a:rPr lang="ru-RU" sz="2000" b="1" i="1" dirty="0" smtClean="0"/>
              <a:t>.</a:t>
            </a:r>
            <a:endParaRPr lang="en-US" sz="2000" b="1" i="1" dirty="0" smtClean="0"/>
          </a:p>
          <a:p>
            <a:pPr>
              <a:buNone/>
            </a:pPr>
            <a:r>
              <a:rPr lang="en-US" sz="2000" b="1" dirty="0" smtClean="0"/>
              <a:t>2</a:t>
            </a:r>
            <a:r>
              <a:rPr lang="ru-RU" sz="2000" b="1" dirty="0" smtClean="0"/>
              <a:t>. Номинальный режим </a:t>
            </a:r>
            <a:r>
              <a:rPr lang="ru-RU" sz="2000" dirty="0" smtClean="0"/>
              <a:t>– </a:t>
            </a:r>
            <a:r>
              <a:rPr lang="ru-RU" sz="2000" dirty="0" err="1" smtClean="0"/>
              <a:t>режим</a:t>
            </a:r>
            <a:r>
              <a:rPr lang="ru-RU" sz="2000" dirty="0" smtClean="0"/>
              <a:t>,</a:t>
            </a:r>
          </a:p>
          <a:p>
            <a:pPr>
              <a:buNone/>
            </a:pPr>
            <a:r>
              <a:rPr lang="ru-RU" sz="2000" dirty="0" smtClean="0"/>
              <a:t>при котором электрическая цепь</a:t>
            </a:r>
          </a:p>
          <a:p>
            <a:pPr marL="0" indent="0">
              <a:buNone/>
            </a:pPr>
            <a:r>
              <a:rPr lang="ru-RU" sz="2000" dirty="0" smtClean="0"/>
              <a:t> работает при номинальных параметрах, указанных в техническом паспорте.</a:t>
            </a:r>
          </a:p>
          <a:p>
            <a:pPr marL="0" indent="0">
              <a:buNone/>
            </a:pPr>
            <a:r>
              <a:rPr lang="ru-RU" sz="2000" b="1" dirty="0" smtClean="0"/>
              <a:t>3.Режим короткого замыкания </a:t>
            </a:r>
            <a:r>
              <a:rPr lang="ru-RU" sz="2000" dirty="0" smtClean="0"/>
              <a:t>– аварийный режим, при котором сопротивление приемника равно нулю.</a:t>
            </a:r>
          </a:p>
          <a:p>
            <a:pPr marL="0" indent="0">
              <a:buNone/>
            </a:pPr>
            <a:r>
              <a:rPr lang="ru-RU" sz="2000" dirty="0" smtClean="0"/>
              <a:t>Из выражения 2 </a:t>
            </a:r>
            <a:r>
              <a:rPr lang="ru-RU" sz="2000" i="1" dirty="0" smtClean="0"/>
              <a:t>:</a:t>
            </a:r>
            <a:r>
              <a:rPr lang="ru-RU" sz="2000" b="1" i="1" dirty="0" smtClean="0"/>
              <a:t> </a:t>
            </a:r>
            <a:r>
              <a:rPr lang="en-US" sz="2000" b="1" i="1" dirty="0" smtClean="0"/>
              <a:t>I=E/(R</a:t>
            </a:r>
            <a:r>
              <a:rPr lang="ru-RU" sz="2000" b="1" i="1" dirty="0" err="1" smtClean="0"/>
              <a:t>в+</a:t>
            </a:r>
            <a:r>
              <a:rPr lang="en-US" sz="2000" b="1" i="1" dirty="0" smtClean="0"/>
              <a:t>R</a:t>
            </a:r>
            <a:r>
              <a:rPr lang="ru-RU" sz="2000" b="1" i="1" dirty="0" err="1" smtClean="0"/>
              <a:t>н</a:t>
            </a:r>
            <a:r>
              <a:rPr lang="ru-RU" sz="2000" b="1" i="1" dirty="0" smtClean="0"/>
              <a:t>). </a:t>
            </a:r>
            <a:r>
              <a:rPr lang="ru-RU" sz="2000" dirty="0" smtClean="0"/>
              <a:t>При коротком замыкании </a:t>
            </a:r>
            <a:r>
              <a:rPr lang="en-US" sz="2000" dirty="0" smtClean="0"/>
              <a:t>R</a:t>
            </a:r>
            <a:r>
              <a:rPr lang="ru-RU" sz="2000" dirty="0" err="1" smtClean="0"/>
              <a:t>н</a:t>
            </a:r>
            <a:r>
              <a:rPr lang="en-US" sz="2000" dirty="0" smtClean="0"/>
              <a:t>=0</a:t>
            </a:r>
            <a:r>
              <a:rPr lang="ru-RU" sz="2000" dirty="0" smtClean="0"/>
              <a:t>, поэтому ток резко возрастает.</a:t>
            </a:r>
          </a:p>
          <a:p>
            <a:pPr marL="0" indent="0">
              <a:buNone/>
            </a:pPr>
            <a:r>
              <a:rPr lang="ru-RU" sz="2000" b="1" dirty="0" smtClean="0"/>
              <a:t>4. Согласованный режим  - </a:t>
            </a:r>
            <a:r>
              <a:rPr lang="ru-RU" sz="2000" dirty="0" err="1" smtClean="0"/>
              <a:t>режим</a:t>
            </a:r>
            <a:r>
              <a:rPr lang="ru-RU" sz="2000" dirty="0" smtClean="0"/>
              <a:t>, при котором </a:t>
            </a:r>
            <a:r>
              <a:rPr lang="en-US" sz="2000" b="1" i="1" dirty="0" smtClean="0"/>
              <a:t>R</a:t>
            </a:r>
            <a:r>
              <a:rPr lang="ru-RU" sz="2000" b="1" i="1" dirty="0" err="1" smtClean="0"/>
              <a:t>в=</a:t>
            </a:r>
            <a:r>
              <a:rPr lang="en-US" sz="2000" b="1" i="1" dirty="0" smtClean="0"/>
              <a:t>R</a:t>
            </a:r>
            <a:r>
              <a:rPr lang="ru-RU" sz="2000" b="1" i="1" dirty="0" smtClean="0"/>
              <a:t>н.</a:t>
            </a:r>
          </a:p>
          <a:p>
            <a:pPr marL="0" indent="0" algn="ctr">
              <a:buNone/>
            </a:pPr>
            <a:r>
              <a:rPr lang="en-US" sz="2000" b="1" i="1" dirty="0" err="1" smtClean="0"/>
              <a:t>Ic</a:t>
            </a:r>
            <a:r>
              <a:rPr lang="en-US" sz="2000" b="1" i="1" dirty="0" smtClean="0"/>
              <a:t>=E/(R</a:t>
            </a:r>
            <a:r>
              <a:rPr lang="ru-RU" sz="2000" b="1" i="1" dirty="0" err="1" smtClean="0"/>
              <a:t>в+</a:t>
            </a:r>
            <a:r>
              <a:rPr lang="en-US" sz="2000" b="1" i="1" dirty="0" smtClean="0"/>
              <a:t>R</a:t>
            </a:r>
            <a:r>
              <a:rPr lang="ru-RU" sz="2000" b="1" i="1" dirty="0" err="1" smtClean="0"/>
              <a:t>н</a:t>
            </a:r>
            <a:r>
              <a:rPr lang="ru-RU" sz="2000" b="1" i="1" dirty="0" smtClean="0"/>
              <a:t>)=0,5 </a:t>
            </a:r>
            <a:r>
              <a:rPr lang="en-US" sz="2000" b="1" i="1" dirty="0" smtClean="0"/>
              <a:t>I</a:t>
            </a:r>
            <a:r>
              <a:rPr lang="ru-RU" sz="1700" b="1" i="1" dirty="0" err="1" smtClean="0"/>
              <a:t>кз</a:t>
            </a:r>
            <a:r>
              <a:rPr lang="ru-RU" sz="2000" b="1" i="1" dirty="0" smtClean="0"/>
              <a:t>.</a:t>
            </a:r>
          </a:p>
          <a:p>
            <a:pPr marL="0" indent="0" algn="ctr">
              <a:buNone/>
            </a:pPr>
            <a:r>
              <a:rPr lang="ru-RU" sz="2000" dirty="0" err="1" smtClean="0"/>
              <a:t>Эдс</a:t>
            </a:r>
            <a:r>
              <a:rPr lang="ru-RU" sz="2000" dirty="0" smtClean="0"/>
              <a:t> источника уравновешивается двумя равными падениями напряжения, обусловленными сопротивлением  внешней цепи и внутренним сопротивлением, </a:t>
            </a:r>
            <a:r>
              <a:rPr lang="ru-RU" sz="2000" b="1" i="1" dirty="0" smtClean="0"/>
              <a:t>т.е.</a:t>
            </a:r>
            <a:endParaRPr lang="en-US" sz="2000" b="1" i="1" dirty="0" smtClean="0"/>
          </a:p>
          <a:p>
            <a:pPr marL="0" indent="0" algn="ctr">
              <a:buNone/>
            </a:pPr>
            <a:r>
              <a:rPr lang="en-US" sz="2000" b="1" i="1" dirty="0" smtClean="0"/>
              <a:t>U=0,5 E</a:t>
            </a:r>
            <a:endParaRPr lang="ru-RU" sz="20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1461" y="188641"/>
            <a:ext cx="281968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66632" y="515719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290"/>
            <a:ext cx="9144000" cy="1000132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ru-RU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Методы расчета электрических цепей</a:t>
            </a: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постоянного тока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00174"/>
            <a:ext cx="8229600" cy="4595826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ru-RU" b="1" dirty="0" smtClean="0"/>
              <a:t>1. Метод эквивалентных преобразований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ru-RU" b="1" dirty="0" smtClean="0"/>
              <a:t>2. Метод непосредственного применения законов Кирхгофа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ru-RU" b="1" dirty="0" smtClean="0"/>
              <a:t>3. Метод контурных токов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ru-RU" b="1" dirty="0" smtClean="0"/>
              <a:t>4. Метод узловых потенциалов (метод двух узлов)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ru-RU" b="1" dirty="0" smtClean="0"/>
              <a:t>5. Метод наложения (принцип суперпозиции)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ru-RU" b="1" dirty="0" smtClean="0"/>
              <a:t>6. Метод эквивалентного генератора</a:t>
            </a:r>
          </a:p>
          <a:p>
            <a:pPr eaLnBrk="1" hangingPunct="1">
              <a:lnSpc>
                <a:spcPct val="90000"/>
              </a:lnSpc>
              <a:defRPr/>
            </a:pPr>
            <a:endParaRPr lang="ru-RU" dirty="0" smtClean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52320" y="83671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989034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chemeClr val="folHlink"/>
                </a:solidFill>
              </a:rPr>
              <a:t>Метод эквивалентных преобразований</a:t>
            </a:r>
            <a:br>
              <a:rPr lang="ru-RU" sz="2800" b="1" dirty="0" smtClean="0">
                <a:solidFill>
                  <a:schemeClr val="folHlink"/>
                </a:solidFill>
              </a:rPr>
            </a:br>
            <a:r>
              <a:rPr lang="ru-RU" sz="2800" b="1" dirty="0" smtClean="0">
                <a:solidFill>
                  <a:schemeClr val="folHlink"/>
                </a:solidFill>
              </a:rPr>
              <a:t>(метод свертывания схемы)</a:t>
            </a:r>
            <a:endParaRPr lang="ru-RU" sz="28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None/>
              <a:defRPr/>
            </a:pPr>
            <a:r>
              <a:rPr lang="ru-RU" dirty="0" smtClean="0">
                <a:solidFill>
                  <a:schemeClr val="tx2"/>
                </a:solidFill>
              </a:rPr>
              <a:t>1.Обозначить на схеме все элементы схемы, узлы и токи, предварительно выбрав направление токов.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ru-RU" dirty="0" smtClean="0">
                <a:solidFill>
                  <a:schemeClr val="tx2"/>
                </a:solidFill>
              </a:rPr>
              <a:t>2. Выбрать наиболее оптимальный путь свертывания схемы, с целью ее максимального упрощения.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ru-RU" dirty="0" smtClean="0">
                <a:solidFill>
                  <a:schemeClr val="tx2"/>
                </a:solidFill>
              </a:rPr>
              <a:t>3. Начать процесс свертывания схемы последовательно заменяя группы резистивных  элементов другими, эквивалентными группами, упрощающими схему, внимательно отслеживая   чтобы при этом режим работы остальной части цепи   не менялся.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ru-RU" dirty="0" smtClean="0">
                <a:solidFill>
                  <a:schemeClr val="tx2"/>
                </a:solidFill>
              </a:rPr>
              <a:t>4. Производить преобразования схемы до тех пор пока схема перестанет быть разветвленной и в цепи останется два элемента: один источник  энергии и один ее потребитель.</a:t>
            </a:r>
          </a:p>
          <a:p>
            <a:endParaRPr lang="ru-RU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26064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План дисциплины</a:t>
            </a:r>
            <a:endParaRPr lang="ru-RU" b="1" dirty="0"/>
          </a:p>
        </p:txBody>
      </p:sp>
      <p:sp>
        <p:nvSpPr>
          <p:cNvPr id="4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ru-RU" b="1" dirty="0" smtClean="0">
                <a:latin typeface="Book Antiqua" panose="02040602050305030304" pitchFamily="18" charset="0"/>
              </a:rPr>
              <a:t>Количество лекций - 12</a:t>
            </a:r>
          </a:p>
          <a:p>
            <a:pPr>
              <a:defRPr/>
            </a:pPr>
            <a:endParaRPr lang="ru-RU" b="1" dirty="0" smtClean="0">
              <a:latin typeface="Book Antiqua" panose="02040602050305030304" pitchFamily="18" charset="0"/>
            </a:endParaRPr>
          </a:p>
          <a:p>
            <a:pPr>
              <a:defRPr/>
            </a:pPr>
            <a:r>
              <a:rPr lang="ru-RU" b="1" dirty="0" smtClean="0">
                <a:latin typeface="Book Antiqua" panose="02040602050305030304" pitchFamily="18" charset="0"/>
              </a:rPr>
              <a:t>Количество практических занятий – 6</a:t>
            </a:r>
          </a:p>
          <a:p>
            <a:pPr>
              <a:defRPr/>
            </a:pPr>
            <a:endParaRPr lang="ru-RU" b="1" dirty="0" smtClean="0">
              <a:latin typeface="Book Antiqua" panose="02040602050305030304" pitchFamily="18" charset="0"/>
            </a:endParaRPr>
          </a:p>
          <a:p>
            <a:pPr>
              <a:defRPr/>
            </a:pPr>
            <a:r>
              <a:rPr lang="ru-RU" b="1" dirty="0" smtClean="0">
                <a:latin typeface="Book Antiqua" panose="02040602050305030304" pitchFamily="18" charset="0"/>
              </a:rPr>
              <a:t>Количество лабораторных занятий – 10</a:t>
            </a:r>
          </a:p>
          <a:p>
            <a:pPr>
              <a:defRPr/>
            </a:pPr>
            <a:endParaRPr lang="ru-RU" b="1" dirty="0" smtClean="0">
              <a:latin typeface="Book Antiqua" panose="02040602050305030304" pitchFamily="18" charset="0"/>
            </a:endParaRPr>
          </a:p>
          <a:p>
            <a:pPr>
              <a:defRPr/>
            </a:pPr>
            <a:r>
              <a:rPr lang="ru-RU" b="1" dirty="0" smtClean="0">
                <a:latin typeface="Book Antiqua" panose="02040602050305030304" pitchFamily="18" charset="0"/>
              </a:rPr>
              <a:t>Количество РГР - 2</a:t>
            </a:r>
          </a:p>
          <a:p>
            <a:endParaRPr lang="ru-RU" dirty="0"/>
          </a:p>
        </p:txBody>
      </p:sp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4328" y="26064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279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7829576" cy="214314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 smtClean="0"/>
              <a:t/>
            </a:r>
            <a:br>
              <a:rPr lang="ru-RU" sz="2800" b="1" dirty="0" smtClean="0"/>
            </a:br>
            <a:endParaRPr lang="ru-RU" sz="2800" b="1" dirty="0"/>
          </a:p>
        </p:txBody>
      </p:sp>
      <p:pic>
        <p:nvPicPr>
          <p:cNvPr id="10854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51520" y="444388"/>
            <a:ext cx="7314290" cy="536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19727" y="18864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2204864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80255" y="422108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95536" y="332656"/>
            <a:ext cx="7308915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46373" y="332656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46373" y="458112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46373" y="242088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384433" y="1752600"/>
            <a:ext cx="6375134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7166"/>
            <a:ext cx="9143018" cy="573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0352" y="19085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51520" y="332656"/>
            <a:ext cx="726217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18864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66730" y="476672"/>
            <a:ext cx="8229600" cy="439718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Эквивалентные преобразования треугольника в звезду</a:t>
            </a:r>
            <a:br>
              <a:rPr lang="ru-RU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ru-RU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906175"/>
            <a:ext cx="8229600" cy="5435811"/>
          </a:xfrm>
        </p:spPr>
        <p:txBody>
          <a:bodyPr/>
          <a:lstStyle/>
          <a:p>
            <a:r>
              <a:rPr lang="ru-RU" sz="2000" dirty="0" smtClean="0"/>
              <a:t>В сложных цепях преобразование треугольника в эквивалентную звезду упрощает расчетную схему и позволяет свести ее к схеме смешанного соединения сопротивлений. </a:t>
            </a:r>
            <a:r>
              <a:rPr lang="ru-RU" sz="2000" b="1" dirty="0" smtClean="0"/>
              <a:t>Токи и напряжения </a:t>
            </a:r>
            <a:r>
              <a:rPr lang="ru-RU" sz="2000" b="1" dirty="0" err="1" smtClean="0"/>
              <a:t>непреобразованной</a:t>
            </a:r>
            <a:r>
              <a:rPr lang="ru-RU" sz="2000" b="1" dirty="0" smtClean="0"/>
              <a:t> части цепи не должны измениться.</a:t>
            </a:r>
          </a:p>
          <a:p>
            <a:endParaRPr lang="ru-RU" dirty="0"/>
          </a:p>
        </p:txBody>
      </p:sp>
      <p:sp>
        <p:nvSpPr>
          <p:cNvPr id="102470" name="Rectangle 7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102403" name="Group 3"/>
          <p:cNvGrpSpPr>
            <a:grpSpLocks noChangeAspect="1"/>
          </p:cNvGrpSpPr>
          <p:nvPr/>
        </p:nvGrpSpPr>
        <p:grpSpPr bwMode="auto">
          <a:xfrm>
            <a:off x="35478" y="2420888"/>
            <a:ext cx="5072269" cy="4144414"/>
            <a:chOff x="2140" y="1543"/>
            <a:chExt cx="7341" cy="4738"/>
          </a:xfrm>
        </p:grpSpPr>
        <p:sp>
          <p:nvSpPr>
            <p:cNvPr id="102469" name="AutoShape 69"/>
            <p:cNvSpPr>
              <a:spLocks noChangeAspect="1" noChangeArrowheads="1" noTextEdit="1"/>
            </p:cNvSpPr>
            <p:nvPr/>
          </p:nvSpPr>
          <p:spPr bwMode="auto">
            <a:xfrm>
              <a:off x="2140" y="1543"/>
              <a:ext cx="7341" cy="4738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68" name="Text Box 68"/>
            <p:cNvSpPr txBox="1">
              <a:spLocks noChangeArrowheads="1"/>
            </p:cNvSpPr>
            <p:nvPr/>
          </p:nvSpPr>
          <p:spPr bwMode="auto">
            <a:xfrm>
              <a:off x="6799" y="3429"/>
              <a:ext cx="283" cy="2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R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45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67" name="Text Box 67"/>
            <p:cNvSpPr txBox="1">
              <a:spLocks noChangeArrowheads="1"/>
            </p:cNvSpPr>
            <p:nvPr/>
          </p:nvSpPr>
          <p:spPr bwMode="auto">
            <a:xfrm>
              <a:off x="5716" y="3997"/>
              <a:ext cx="282" cy="2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R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56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66" name="Text Box 66"/>
            <p:cNvSpPr txBox="1">
              <a:spLocks noChangeArrowheads="1"/>
            </p:cNvSpPr>
            <p:nvPr/>
          </p:nvSpPr>
          <p:spPr bwMode="auto">
            <a:xfrm>
              <a:off x="4942" y="4332"/>
              <a:ext cx="282" cy="2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 R</a:t>
              </a:r>
              <a:r>
                <a:rPr kumimoji="0" lang="en-US" sz="1200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65" name="Text Box 65"/>
            <p:cNvSpPr txBox="1">
              <a:spLocks noChangeArrowheads="1"/>
            </p:cNvSpPr>
            <p:nvPr/>
          </p:nvSpPr>
          <p:spPr bwMode="auto">
            <a:xfrm>
              <a:off x="4889" y="3568"/>
              <a:ext cx="140" cy="2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I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64" name="Text Box 64"/>
            <p:cNvSpPr txBox="1">
              <a:spLocks noChangeArrowheads="1"/>
            </p:cNvSpPr>
            <p:nvPr/>
          </p:nvSpPr>
          <p:spPr bwMode="auto">
            <a:xfrm>
              <a:off x="5312" y="3229"/>
              <a:ext cx="282" cy="2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 R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63" name="Text Box 63"/>
            <p:cNvSpPr txBox="1">
              <a:spLocks noChangeArrowheads="1"/>
            </p:cNvSpPr>
            <p:nvPr/>
          </p:nvSpPr>
          <p:spPr bwMode="auto">
            <a:xfrm>
              <a:off x="4116" y="2871"/>
              <a:ext cx="283" cy="27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Е</a:t>
              </a:r>
              <a:r>
                <a:rPr kumimoji="0" lang="ru-RU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1</a:t>
              </a:r>
              <a:endParaRPr kumimoji="0" lang="ru-RU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62" name="Text Box 62"/>
            <p:cNvSpPr txBox="1">
              <a:spLocks noChangeArrowheads="1"/>
            </p:cNvSpPr>
            <p:nvPr/>
          </p:nvSpPr>
          <p:spPr bwMode="auto">
            <a:xfrm>
              <a:off x="4678" y="2447"/>
              <a:ext cx="283" cy="2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R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61" name="Text Box 61"/>
            <p:cNvSpPr txBox="1">
              <a:spLocks noChangeArrowheads="1"/>
            </p:cNvSpPr>
            <p:nvPr/>
          </p:nvSpPr>
          <p:spPr bwMode="auto">
            <a:xfrm>
              <a:off x="7865" y="3633"/>
              <a:ext cx="283" cy="2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Д</a:t>
              </a:r>
              <a:endPara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60" name="Text Box 60"/>
            <p:cNvSpPr txBox="1">
              <a:spLocks noChangeArrowheads="1"/>
            </p:cNvSpPr>
            <p:nvPr/>
          </p:nvSpPr>
          <p:spPr bwMode="auto">
            <a:xfrm>
              <a:off x="3628" y="3633"/>
              <a:ext cx="142" cy="2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K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59" name="Text Box 59"/>
            <p:cNvSpPr txBox="1">
              <a:spLocks noChangeArrowheads="1"/>
            </p:cNvSpPr>
            <p:nvPr/>
          </p:nvSpPr>
          <p:spPr bwMode="auto">
            <a:xfrm>
              <a:off x="3486" y="4330"/>
              <a:ext cx="284" cy="2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R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7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58" name="Text Box 58"/>
            <p:cNvSpPr txBox="1">
              <a:spLocks noChangeArrowheads="1"/>
            </p:cNvSpPr>
            <p:nvPr/>
          </p:nvSpPr>
          <p:spPr bwMode="auto">
            <a:xfrm>
              <a:off x="7930" y="4316"/>
              <a:ext cx="281" cy="2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R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57" name="Text Box 57"/>
            <p:cNvSpPr txBox="1">
              <a:spLocks noChangeArrowheads="1"/>
            </p:cNvSpPr>
            <p:nvPr/>
          </p:nvSpPr>
          <p:spPr bwMode="auto">
            <a:xfrm>
              <a:off x="5528" y="4330"/>
              <a:ext cx="283" cy="2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B</a:t>
              </a:r>
              <a:r>
                <a:rPr kumimoji="0" lang="en-US" sz="1200" b="0" i="0" u="none" strike="noStrike" cap="none" normalizeH="0" baseline="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'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56" name="Text Box 56"/>
            <p:cNvSpPr txBox="1">
              <a:spLocks noChangeArrowheads="1"/>
            </p:cNvSpPr>
            <p:nvPr/>
          </p:nvSpPr>
          <p:spPr bwMode="auto">
            <a:xfrm>
              <a:off x="7222" y="3573"/>
              <a:ext cx="268" cy="2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Д</a:t>
              </a: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 </a:t>
              </a:r>
              <a:r>
                <a:rPr kumimoji="0" lang="en-US" sz="1000" b="0" i="0" u="none" strike="noStrike" cap="none" normalizeH="0" baseline="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'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55" name="Text Box 55"/>
            <p:cNvSpPr txBox="1">
              <a:spLocks noChangeArrowheads="1"/>
            </p:cNvSpPr>
            <p:nvPr/>
          </p:nvSpPr>
          <p:spPr bwMode="auto">
            <a:xfrm>
              <a:off x="5029" y="2101"/>
              <a:ext cx="283" cy="2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A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54" name="Text Box 54"/>
            <p:cNvSpPr txBox="1">
              <a:spLocks noChangeArrowheads="1"/>
            </p:cNvSpPr>
            <p:nvPr/>
          </p:nvSpPr>
          <p:spPr bwMode="auto">
            <a:xfrm>
              <a:off x="6450" y="2446"/>
              <a:ext cx="141" cy="2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I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53" name="Text Box 53"/>
            <p:cNvSpPr txBox="1">
              <a:spLocks noChangeArrowheads="1"/>
            </p:cNvSpPr>
            <p:nvPr/>
          </p:nvSpPr>
          <p:spPr bwMode="auto">
            <a:xfrm>
              <a:off x="5828" y="2385"/>
              <a:ext cx="282" cy="2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R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52" name="Text Box 52"/>
            <p:cNvSpPr txBox="1">
              <a:spLocks noChangeArrowheads="1"/>
            </p:cNvSpPr>
            <p:nvPr/>
          </p:nvSpPr>
          <p:spPr bwMode="auto">
            <a:xfrm>
              <a:off x="5529" y="2950"/>
              <a:ext cx="367" cy="2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 R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46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51" name="Text Box 51"/>
            <p:cNvSpPr txBox="1">
              <a:spLocks noChangeArrowheads="1"/>
            </p:cNvSpPr>
            <p:nvPr/>
          </p:nvSpPr>
          <p:spPr bwMode="auto">
            <a:xfrm>
              <a:off x="5224" y="2597"/>
              <a:ext cx="445" cy="29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A</a:t>
              </a:r>
              <a:r>
                <a:rPr kumimoji="0" lang="en-US" sz="1200" b="0" i="0" u="none" strike="noStrike" cap="none" normalizeH="0" baseline="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'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50" name="Line 50"/>
            <p:cNvSpPr>
              <a:spLocks noChangeShapeType="1"/>
            </p:cNvSpPr>
            <p:nvPr/>
          </p:nvSpPr>
          <p:spPr bwMode="auto">
            <a:xfrm flipH="1">
              <a:off x="3834" y="2379"/>
              <a:ext cx="1412" cy="13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49" name="Line 49"/>
            <p:cNvSpPr>
              <a:spLocks noChangeShapeType="1"/>
            </p:cNvSpPr>
            <p:nvPr/>
          </p:nvSpPr>
          <p:spPr bwMode="auto">
            <a:xfrm>
              <a:off x="5246" y="2379"/>
              <a:ext cx="2541" cy="13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48" name="Line 48"/>
            <p:cNvSpPr>
              <a:spLocks noChangeShapeType="1"/>
            </p:cNvSpPr>
            <p:nvPr/>
          </p:nvSpPr>
          <p:spPr bwMode="auto">
            <a:xfrm>
              <a:off x="3834" y="3773"/>
              <a:ext cx="1412" cy="11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47" name="Line 47"/>
            <p:cNvSpPr>
              <a:spLocks noChangeShapeType="1"/>
            </p:cNvSpPr>
            <p:nvPr/>
          </p:nvSpPr>
          <p:spPr bwMode="auto">
            <a:xfrm>
              <a:off x="5246" y="2379"/>
              <a:ext cx="1" cy="25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46" name="Line 46"/>
            <p:cNvSpPr>
              <a:spLocks noChangeShapeType="1"/>
            </p:cNvSpPr>
            <p:nvPr/>
          </p:nvSpPr>
          <p:spPr bwMode="auto">
            <a:xfrm>
              <a:off x="5529" y="2663"/>
              <a:ext cx="1145" cy="11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45" name="Line 45"/>
            <p:cNvSpPr>
              <a:spLocks noChangeShapeType="1"/>
            </p:cNvSpPr>
            <p:nvPr/>
          </p:nvSpPr>
          <p:spPr bwMode="auto">
            <a:xfrm>
              <a:off x="6657" y="3773"/>
              <a:ext cx="56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44" name="Line 44"/>
            <p:cNvSpPr>
              <a:spLocks noChangeShapeType="1"/>
            </p:cNvSpPr>
            <p:nvPr/>
          </p:nvSpPr>
          <p:spPr bwMode="auto">
            <a:xfrm flipV="1">
              <a:off x="5998" y="3771"/>
              <a:ext cx="659" cy="5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43" name="Line 43"/>
            <p:cNvSpPr>
              <a:spLocks noChangeShapeType="1"/>
            </p:cNvSpPr>
            <p:nvPr/>
          </p:nvSpPr>
          <p:spPr bwMode="auto">
            <a:xfrm flipV="1">
              <a:off x="5246" y="3773"/>
              <a:ext cx="2541" cy="11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42" name="Line 42"/>
            <p:cNvSpPr>
              <a:spLocks noChangeShapeType="1"/>
            </p:cNvSpPr>
            <p:nvPr/>
          </p:nvSpPr>
          <p:spPr bwMode="auto">
            <a:xfrm>
              <a:off x="3834" y="3773"/>
              <a:ext cx="0" cy="18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41" name="Line 41"/>
            <p:cNvSpPr>
              <a:spLocks noChangeShapeType="1"/>
            </p:cNvSpPr>
            <p:nvPr/>
          </p:nvSpPr>
          <p:spPr bwMode="auto">
            <a:xfrm>
              <a:off x="7787" y="3773"/>
              <a:ext cx="1" cy="18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40" name="Line 40"/>
            <p:cNvSpPr>
              <a:spLocks noChangeShapeType="1"/>
            </p:cNvSpPr>
            <p:nvPr/>
          </p:nvSpPr>
          <p:spPr bwMode="auto">
            <a:xfrm>
              <a:off x="3834" y="5584"/>
              <a:ext cx="395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39" name="AutoShape 39"/>
            <p:cNvSpPr>
              <a:spLocks noChangeArrowheads="1"/>
            </p:cNvSpPr>
            <p:nvPr/>
          </p:nvSpPr>
          <p:spPr bwMode="auto">
            <a:xfrm rot="2318552">
              <a:off x="4819" y="2566"/>
              <a:ext cx="142" cy="376"/>
            </a:xfrm>
            <a:prstGeom prst="flowChartInputOut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38" name="AutoShape 38"/>
            <p:cNvSpPr>
              <a:spLocks noChangeArrowheads="1"/>
            </p:cNvSpPr>
            <p:nvPr/>
          </p:nvSpPr>
          <p:spPr bwMode="auto">
            <a:xfrm rot="6828054">
              <a:off x="5822" y="2495"/>
              <a:ext cx="138" cy="438"/>
            </a:xfrm>
            <a:prstGeom prst="flowChartInputOut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37" name="Rectangle 37"/>
            <p:cNvSpPr>
              <a:spLocks noChangeArrowheads="1"/>
            </p:cNvSpPr>
            <p:nvPr/>
          </p:nvSpPr>
          <p:spPr bwMode="auto">
            <a:xfrm rot="5400000">
              <a:off x="5047" y="3210"/>
              <a:ext cx="399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36" name="AutoShape 36"/>
            <p:cNvSpPr>
              <a:spLocks noChangeArrowheads="1"/>
            </p:cNvSpPr>
            <p:nvPr/>
          </p:nvSpPr>
          <p:spPr bwMode="auto">
            <a:xfrm rot="7686354">
              <a:off x="5854" y="2808"/>
              <a:ext cx="139" cy="423"/>
            </a:xfrm>
            <a:prstGeom prst="flowChartInputOut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35" name="Rectangle 35"/>
            <p:cNvSpPr>
              <a:spLocks noChangeArrowheads="1"/>
            </p:cNvSpPr>
            <p:nvPr/>
          </p:nvSpPr>
          <p:spPr bwMode="auto">
            <a:xfrm rot="5400000">
              <a:off x="6921" y="3574"/>
              <a:ext cx="151" cy="3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34" name="AutoShape 34"/>
            <p:cNvSpPr>
              <a:spLocks noChangeArrowheads="1"/>
            </p:cNvSpPr>
            <p:nvPr/>
          </p:nvSpPr>
          <p:spPr bwMode="auto">
            <a:xfrm rot="2689915">
              <a:off x="5944" y="4068"/>
              <a:ext cx="221" cy="416"/>
            </a:xfrm>
            <a:prstGeom prst="flowChartInputOut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33" name="Oval 33"/>
            <p:cNvSpPr>
              <a:spLocks noChangeArrowheads="1"/>
            </p:cNvSpPr>
            <p:nvPr/>
          </p:nvSpPr>
          <p:spPr bwMode="auto">
            <a:xfrm>
              <a:off x="4257" y="3076"/>
              <a:ext cx="283" cy="27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32" name="Line 32"/>
            <p:cNvSpPr>
              <a:spLocks noChangeShapeType="1"/>
            </p:cNvSpPr>
            <p:nvPr/>
          </p:nvSpPr>
          <p:spPr bwMode="auto">
            <a:xfrm flipV="1">
              <a:off x="4323" y="3150"/>
              <a:ext cx="153" cy="1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31" name="Text Box 31"/>
            <p:cNvSpPr txBox="1">
              <a:spLocks noChangeArrowheads="1"/>
            </p:cNvSpPr>
            <p:nvPr/>
          </p:nvSpPr>
          <p:spPr bwMode="auto">
            <a:xfrm>
              <a:off x="4963" y="4888"/>
              <a:ext cx="146" cy="2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B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30" name="AutoShape 30"/>
            <p:cNvSpPr>
              <a:spLocks noChangeArrowheads="1"/>
            </p:cNvSpPr>
            <p:nvPr/>
          </p:nvSpPr>
          <p:spPr bwMode="auto">
            <a:xfrm rot="-2941947">
              <a:off x="4840" y="4420"/>
              <a:ext cx="139" cy="424"/>
            </a:xfrm>
            <a:prstGeom prst="parallelogram">
              <a:avLst>
                <a:gd name="adj" fmla="val 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29" name="Line 29"/>
            <p:cNvSpPr>
              <a:spLocks noChangeShapeType="1"/>
            </p:cNvSpPr>
            <p:nvPr/>
          </p:nvSpPr>
          <p:spPr bwMode="auto">
            <a:xfrm flipV="1">
              <a:off x="4540" y="3076"/>
              <a:ext cx="282" cy="2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28" name="Text Box 28"/>
            <p:cNvSpPr txBox="1">
              <a:spLocks noChangeArrowheads="1"/>
            </p:cNvSpPr>
            <p:nvPr/>
          </p:nvSpPr>
          <p:spPr bwMode="auto">
            <a:xfrm>
              <a:off x="4540" y="3355"/>
              <a:ext cx="141" cy="2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I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27" name="Line 27"/>
            <p:cNvSpPr>
              <a:spLocks noChangeShapeType="1"/>
            </p:cNvSpPr>
            <p:nvPr/>
          </p:nvSpPr>
          <p:spPr bwMode="auto">
            <a:xfrm>
              <a:off x="6375" y="2658"/>
              <a:ext cx="282" cy="1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26" name="Line 26"/>
            <p:cNvSpPr>
              <a:spLocks noChangeShapeType="1"/>
            </p:cNvSpPr>
            <p:nvPr/>
          </p:nvSpPr>
          <p:spPr bwMode="auto">
            <a:xfrm>
              <a:off x="5105" y="3215"/>
              <a:ext cx="0" cy="4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25" name="Line 25"/>
            <p:cNvSpPr>
              <a:spLocks noChangeShapeType="1"/>
            </p:cNvSpPr>
            <p:nvPr/>
          </p:nvSpPr>
          <p:spPr bwMode="auto">
            <a:xfrm flipH="1">
              <a:off x="6657" y="4330"/>
              <a:ext cx="283" cy="1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24" name="Text Box 24"/>
            <p:cNvSpPr txBox="1">
              <a:spLocks noChangeArrowheads="1"/>
            </p:cNvSpPr>
            <p:nvPr/>
          </p:nvSpPr>
          <p:spPr bwMode="auto">
            <a:xfrm>
              <a:off x="6799" y="4469"/>
              <a:ext cx="141" cy="2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I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23" name="Line 23"/>
            <p:cNvSpPr>
              <a:spLocks noChangeShapeType="1"/>
            </p:cNvSpPr>
            <p:nvPr/>
          </p:nvSpPr>
          <p:spPr bwMode="auto">
            <a:xfrm>
              <a:off x="4633" y="4566"/>
              <a:ext cx="309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22" name="Text Box 22"/>
            <p:cNvSpPr txBox="1">
              <a:spLocks noChangeArrowheads="1"/>
            </p:cNvSpPr>
            <p:nvPr/>
          </p:nvSpPr>
          <p:spPr bwMode="auto">
            <a:xfrm>
              <a:off x="4540" y="4609"/>
              <a:ext cx="141" cy="2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I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21" name="Line 21"/>
            <p:cNvSpPr>
              <a:spLocks noChangeShapeType="1"/>
            </p:cNvSpPr>
            <p:nvPr/>
          </p:nvSpPr>
          <p:spPr bwMode="auto">
            <a:xfrm>
              <a:off x="5528" y="5725"/>
              <a:ext cx="28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20" name="Rectangle 20"/>
            <p:cNvSpPr>
              <a:spLocks noChangeAspect="1" noChangeArrowheads="1"/>
            </p:cNvSpPr>
            <p:nvPr/>
          </p:nvSpPr>
          <p:spPr bwMode="auto">
            <a:xfrm>
              <a:off x="7720" y="4318"/>
              <a:ext cx="145" cy="4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19" name="Rectangle 19"/>
            <p:cNvSpPr>
              <a:spLocks noChangeAspect="1" noChangeArrowheads="1"/>
            </p:cNvSpPr>
            <p:nvPr/>
          </p:nvSpPr>
          <p:spPr bwMode="auto">
            <a:xfrm>
              <a:off x="3770" y="4316"/>
              <a:ext cx="146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18" name="AutoShape 18"/>
            <p:cNvSpPr>
              <a:spLocks noChangeArrowheads="1"/>
            </p:cNvSpPr>
            <p:nvPr/>
          </p:nvSpPr>
          <p:spPr bwMode="auto">
            <a:xfrm rot="3469937">
              <a:off x="6366" y="4167"/>
              <a:ext cx="195" cy="420"/>
            </a:xfrm>
            <a:prstGeom prst="flowChartInputOut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17" name="AutoShape 17"/>
            <p:cNvSpPr>
              <a:spLocks noChangeShapeType="1"/>
            </p:cNvSpPr>
            <p:nvPr/>
          </p:nvSpPr>
          <p:spPr bwMode="auto">
            <a:xfrm flipH="1" flipV="1">
              <a:off x="5529" y="2663"/>
              <a:ext cx="227" cy="22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16" name="AutoShape 16"/>
            <p:cNvSpPr>
              <a:spLocks noChangeShapeType="1"/>
            </p:cNvSpPr>
            <p:nvPr/>
          </p:nvSpPr>
          <p:spPr bwMode="auto">
            <a:xfrm flipH="1">
              <a:off x="5529" y="4407"/>
              <a:ext cx="367" cy="26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15" name="AutoShape 15"/>
            <p:cNvSpPr>
              <a:spLocks noChangeShapeType="1"/>
            </p:cNvSpPr>
            <p:nvPr/>
          </p:nvSpPr>
          <p:spPr bwMode="auto">
            <a:xfrm flipV="1">
              <a:off x="7196" y="3771"/>
              <a:ext cx="414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14" name="Text Box 14"/>
            <p:cNvSpPr txBox="1">
              <a:spLocks noChangeArrowheads="1"/>
            </p:cNvSpPr>
            <p:nvPr/>
          </p:nvSpPr>
          <p:spPr bwMode="auto">
            <a:xfrm>
              <a:off x="5750" y="5819"/>
              <a:ext cx="140" cy="2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I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13" name="Arc 13"/>
            <p:cNvSpPr>
              <a:spLocks/>
            </p:cNvSpPr>
            <p:nvPr/>
          </p:nvSpPr>
          <p:spPr bwMode="auto">
            <a:xfrm>
              <a:off x="4712" y="3309"/>
              <a:ext cx="249" cy="12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12" name="AutoShape 12"/>
            <p:cNvSpPr>
              <a:spLocks noChangeShapeType="1"/>
            </p:cNvSpPr>
            <p:nvPr/>
          </p:nvSpPr>
          <p:spPr bwMode="auto">
            <a:xfrm>
              <a:off x="4961" y="3429"/>
              <a:ext cx="1" cy="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11" name="AutoShape 11"/>
            <p:cNvSpPr>
              <a:spLocks noChangeShapeType="1"/>
            </p:cNvSpPr>
            <p:nvPr/>
          </p:nvSpPr>
          <p:spPr bwMode="auto">
            <a:xfrm>
              <a:off x="7787" y="3773"/>
              <a:ext cx="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10" name="AutoShape 10"/>
            <p:cNvSpPr>
              <a:spLocks noChangeShapeType="1"/>
            </p:cNvSpPr>
            <p:nvPr/>
          </p:nvSpPr>
          <p:spPr bwMode="auto">
            <a:xfrm>
              <a:off x="7787" y="3773"/>
              <a:ext cx="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09" name="AutoShape 9"/>
            <p:cNvSpPr>
              <a:spLocks noChangeShapeType="1"/>
            </p:cNvSpPr>
            <p:nvPr/>
          </p:nvSpPr>
          <p:spPr bwMode="auto">
            <a:xfrm>
              <a:off x="7787" y="3773"/>
              <a:ext cx="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08" name="AutoShape 8"/>
            <p:cNvSpPr>
              <a:spLocks noChangeShapeType="1"/>
            </p:cNvSpPr>
            <p:nvPr/>
          </p:nvSpPr>
          <p:spPr bwMode="auto">
            <a:xfrm>
              <a:off x="7787" y="3773"/>
              <a:ext cx="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07" name="Text Box 7"/>
            <p:cNvSpPr txBox="1">
              <a:spLocks noChangeArrowheads="1"/>
            </p:cNvSpPr>
            <p:nvPr/>
          </p:nvSpPr>
          <p:spPr bwMode="auto">
            <a:xfrm>
              <a:off x="6450" y="3959"/>
              <a:ext cx="422" cy="35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R</a:t>
              </a:r>
              <a:r>
                <a:rPr kumimoji="0" lang="en-US" sz="1200" b="0" i="0" u="none" strike="noStrike" cap="none" normalizeH="0" baseline="-30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2406" name="AutoShape 6"/>
            <p:cNvSpPr>
              <a:spLocks noChangeArrowheads="1"/>
            </p:cNvSpPr>
            <p:nvPr/>
          </p:nvSpPr>
          <p:spPr bwMode="auto">
            <a:xfrm rot="3469937">
              <a:off x="6367" y="4163"/>
              <a:ext cx="194" cy="420"/>
            </a:xfrm>
            <a:prstGeom prst="flowChartInputOut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05" name="Line 5"/>
            <p:cNvSpPr>
              <a:spLocks noChangeShapeType="1"/>
            </p:cNvSpPr>
            <p:nvPr/>
          </p:nvSpPr>
          <p:spPr bwMode="auto">
            <a:xfrm flipV="1">
              <a:off x="5247" y="3771"/>
              <a:ext cx="2541" cy="11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2404" name="AutoShape 4"/>
            <p:cNvSpPr>
              <a:spLocks noChangeArrowheads="1"/>
            </p:cNvSpPr>
            <p:nvPr/>
          </p:nvSpPr>
          <p:spPr bwMode="auto">
            <a:xfrm rot="3469937">
              <a:off x="6367" y="4163"/>
              <a:ext cx="194" cy="420"/>
            </a:xfrm>
            <a:prstGeom prst="flowChartInputOutpu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02495" name="Rectangle 95"/>
          <p:cNvSpPr>
            <a:spLocks noChangeArrowheads="1"/>
          </p:cNvSpPr>
          <p:nvPr/>
        </p:nvSpPr>
        <p:spPr bwMode="auto">
          <a:xfrm>
            <a:off x="5004048" y="3210758"/>
            <a:ext cx="392905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В рассматриваемой цепи есть участки, где соединения сопротивлений нельзя отнести ни к последовательным,  ни к параллельным соединениям (треугольники АВД и АВК).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670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Для упрощения схемы заменим треугольник АВД эквивалентной звездой А'В'Д'.</a:t>
            </a:r>
          </a:p>
        </p:txBody>
      </p:sp>
      <p:pic>
        <p:nvPicPr>
          <p:cNvPr id="73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0352" y="26064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>
            <a:spLocks noGrp="1"/>
          </p:cNvSpPr>
          <p:nvPr>
            <p:ph idx="1"/>
          </p:nvPr>
        </p:nvSpPr>
        <p:spPr>
          <a:xfrm>
            <a:off x="357158" y="571480"/>
            <a:ext cx="7887250" cy="5435600"/>
          </a:xfrm>
        </p:spPr>
        <p:txBody>
          <a:bodyPr/>
          <a:lstStyle/>
          <a:p>
            <a:pPr algn="ctr">
              <a:buNone/>
            </a:pPr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rPr>
              <a:t>Последовательность расчета</a:t>
            </a:r>
          </a:p>
          <a:p>
            <a:pPr lvl="0"/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Произвольно задаем направление токов в ветвях и определяем узлы и контуры электрической цепи.</a:t>
            </a:r>
          </a:p>
          <a:p>
            <a:pPr lvl="0"/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Заменяем треугольник АВД на эквивалентную звезду А'В'Д'.</a:t>
            </a:r>
          </a:p>
          <a:p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75" y="1988840"/>
            <a:ext cx="4846147" cy="350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4572000" y="2185119"/>
            <a:ext cx="4214810" cy="218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295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 результате получаем три параллельных ветви между узлами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29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ru-RU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ru-RU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46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(1-я ветвь)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295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ru-RU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45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ru-RU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ru-RU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(2-я ветвь)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2950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ru-RU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ru-RU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56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(3-я ветвь).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42950" algn="l"/>
              </a:tabLst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4456" name="Rectangle 8"/>
          <p:cNvSpPr>
            <a:spLocks noChangeArrowheads="1"/>
          </p:cNvSpPr>
          <p:nvPr/>
        </p:nvSpPr>
        <p:spPr bwMode="auto">
          <a:xfrm>
            <a:off x="4643438" y="4408237"/>
            <a:ext cx="378621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71500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Рассчитываем сопротивления лучей эквивалентной звезды по формулам из табл.1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l"/>
              </a:tabLst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4467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5331" y="5373216"/>
            <a:ext cx="6143668" cy="1196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89710" y="18864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364373"/>
          </a:xfrm>
        </p:spPr>
        <p:txBody>
          <a:bodyPr>
            <a:normAutofit/>
          </a:bodyPr>
          <a:lstStyle/>
          <a:p>
            <a:pPr lvl="0"/>
            <a:r>
              <a:rPr lang="ru-RU" sz="2000" dirty="0" smtClean="0">
                <a:cs typeface="Arial" pitchFamily="34" charset="0"/>
              </a:rPr>
              <a:t>Далее производим эквивалентные преобразования (свертывание) цепи. </a:t>
            </a:r>
          </a:p>
          <a:p>
            <a:r>
              <a:rPr lang="ru-RU" sz="2000" dirty="0" smtClean="0">
                <a:cs typeface="Arial" pitchFamily="34" charset="0"/>
              </a:rPr>
              <a:t> </a:t>
            </a:r>
          </a:p>
          <a:p>
            <a:r>
              <a:rPr lang="ru-RU" sz="2000" dirty="0" smtClean="0">
                <a:cs typeface="Arial" pitchFamily="34" charset="0"/>
              </a:rPr>
              <a:t>Ветви содержат по 2-3 последовательно соединенных элемента. </a:t>
            </a:r>
          </a:p>
          <a:p>
            <a:r>
              <a:rPr lang="ru-RU" sz="2000" dirty="0" smtClean="0">
                <a:cs typeface="Arial" pitchFamily="34" charset="0"/>
              </a:rPr>
              <a:t>Эквивалентное сопротивление первой ветви: </a:t>
            </a:r>
            <a:r>
              <a:rPr lang="en-US" sz="2000" dirty="0" smtClean="0">
                <a:cs typeface="Arial" pitchFamily="34" charset="0"/>
              </a:rPr>
              <a:t>R</a:t>
            </a:r>
            <a:r>
              <a:rPr lang="ru-RU" sz="2000" baseline="-25000" dirty="0" smtClean="0">
                <a:cs typeface="Arial" pitchFamily="34" charset="0"/>
              </a:rPr>
              <a:t>э1</a:t>
            </a:r>
            <a:r>
              <a:rPr lang="ru-RU" sz="2000" dirty="0" smtClean="0">
                <a:cs typeface="Arial" pitchFamily="34" charset="0"/>
              </a:rPr>
              <a:t>= </a:t>
            </a:r>
            <a:r>
              <a:rPr lang="en-US" sz="2000" dirty="0" smtClean="0">
                <a:cs typeface="Arial" pitchFamily="34" charset="0"/>
              </a:rPr>
              <a:t>R</a:t>
            </a:r>
            <a:r>
              <a:rPr lang="ru-RU" sz="2000" baseline="-25000" dirty="0" smtClean="0">
                <a:cs typeface="Arial" pitchFamily="34" charset="0"/>
              </a:rPr>
              <a:t>1 </a:t>
            </a:r>
            <a:r>
              <a:rPr lang="ru-RU" sz="2000" dirty="0" smtClean="0">
                <a:cs typeface="Arial" pitchFamily="34" charset="0"/>
              </a:rPr>
              <a:t>+ </a:t>
            </a:r>
            <a:r>
              <a:rPr lang="en-US" sz="2000" dirty="0" smtClean="0">
                <a:cs typeface="Arial" pitchFamily="34" charset="0"/>
              </a:rPr>
              <a:t>R</a:t>
            </a:r>
            <a:r>
              <a:rPr lang="ru-RU" sz="2000" baseline="-25000" dirty="0" smtClean="0">
                <a:cs typeface="Arial" pitchFamily="34" charset="0"/>
              </a:rPr>
              <a:t>46  </a:t>
            </a:r>
            <a:r>
              <a:rPr lang="ru-RU" sz="2000" dirty="0" smtClean="0">
                <a:cs typeface="Arial" pitchFamily="34" charset="0"/>
              </a:rPr>
              <a:t>( ток </a:t>
            </a:r>
            <a:r>
              <a:rPr lang="en-US" sz="2000" dirty="0" smtClean="0">
                <a:cs typeface="Arial" pitchFamily="34" charset="0"/>
              </a:rPr>
              <a:t>I</a:t>
            </a:r>
            <a:r>
              <a:rPr lang="ru-RU" sz="2000" baseline="-25000" dirty="0" smtClean="0">
                <a:cs typeface="Arial" pitchFamily="34" charset="0"/>
              </a:rPr>
              <a:t>1</a:t>
            </a:r>
            <a:r>
              <a:rPr lang="ru-RU" sz="2000" dirty="0" smtClean="0">
                <a:cs typeface="Arial" pitchFamily="34" charset="0"/>
              </a:rPr>
              <a:t>).</a:t>
            </a:r>
          </a:p>
          <a:p>
            <a:r>
              <a:rPr lang="ru-RU" sz="2000" dirty="0" smtClean="0">
                <a:cs typeface="Arial" pitchFamily="34" charset="0"/>
              </a:rPr>
              <a:t>Эквивалентное сопротивление второй ветви: </a:t>
            </a:r>
            <a:r>
              <a:rPr lang="en-US" sz="2000" dirty="0" smtClean="0">
                <a:cs typeface="Arial" pitchFamily="34" charset="0"/>
              </a:rPr>
              <a:t>R</a:t>
            </a:r>
            <a:r>
              <a:rPr lang="ru-RU" sz="2000" baseline="-25000" dirty="0" smtClean="0">
                <a:cs typeface="Arial" pitchFamily="34" charset="0"/>
              </a:rPr>
              <a:t>э2</a:t>
            </a:r>
            <a:r>
              <a:rPr lang="ru-RU" sz="2000" dirty="0" smtClean="0">
                <a:cs typeface="Arial" pitchFamily="34" charset="0"/>
              </a:rPr>
              <a:t>=  </a:t>
            </a:r>
            <a:r>
              <a:rPr lang="en-US" sz="2000" dirty="0" smtClean="0">
                <a:cs typeface="Arial" pitchFamily="34" charset="0"/>
              </a:rPr>
              <a:t>R</a:t>
            </a:r>
            <a:r>
              <a:rPr lang="ru-RU" sz="2000" baseline="-25000" dirty="0" smtClean="0">
                <a:cs typeface="Arial" pitchFamily="34" charset="0"/>
              </a:rPr>
              <a:t>2</a:t>
            </a:r>
            <a:r>
              <a:rPr lang="ru-RU" sz="2000" dirty="0" smtClean="0">
                <a:cs typeface="Arial" pitchFamily="34" charset="0"/>
              </a:rPr>
              <a:t> + </a:t>
            </a:r>
            <a:r>
              <a:rPr lang="en-US" sz="2000" dirty="0" smtClean="0">
                <a:cs typeface="Arial" pitchFamily="34" charset="0"/>
              </a:rPr>
              <a:t>R</a:t>
            </a:r>
            <a:r>
              <a:rPr lang="ru-RU" sz="2000" baseline="-25000" dirty="0" smtClean="0">
                <a:cs typeface="Arial" pitchFamily="34" charset="0"/>
              </a:rPr>
              <a:t>7</a:t>
            </a:r>
            <a:r>
              <a:rPr lang="ru-RU" sz="2000" dirty="0" smtClean="0">
                <a:cs typeface="Arial" pitchFamily="34" charset="0"/>
              </a:rPr>
              <a:t> + </a:t>
            </a:r>
            <a:r>
              <a:rPr lang="en-US" sz="2000" dirty="0" smtClean="0">
                <a:cs typeface="Arial" pitchFamily="34" charset="0"/>
              </a:rPr>
              <a:t>R</a:t>
            </a:r>
            <a:r>
              <a:rPr lang="ru-RU" sz="2000" baseline="-25000" dirty="0" smtClean="0">
                <a:cs typeface="Arial" pitchFamily="34" charset="0"/>
              </a:rPr>
              <a:t>45</a:t>
            </a:r>
            <a:r>
              <a:rPr lang="ru-RU" sz="2000" dirty="0" smtClean="0">
                <a:cs typeface="Arial" pitchFamily="34" charset="0"/>
              </a:rPr>
              <a:t> ( ток </a:t>
            </a:r>
            <a:r>
              <a:rPr lang="en-US" sz="2000" dirty="0" smtClean="0">
                <a:cs typeface="Arial" pitchFamily="34" charset="0"/>
              </a:rPr>
              <a:t>I</a:t>
            </a:r>
            <a:r>
              <a:rPr lang="ru-RU" sz="2000" baseline="-25000" dirty="0" smtClean="0">
                <a:cs typeface="Arial" pitchFamily="34" charset="0"/>
              </a:rPr>
              <a:t>2</a:t>
            </a:r>
            <a:r>
              <a:rPr lang="ru-RU" sz="2000" dirty="0" smtClean="0">
                <a:cs typeface="Arial" pitchFamily="34" charset="0"/>
              </a:rPr>
              <a:t>).</a:t>
            </a:r>
          </a:p>
          <a:p>
            <a:r>
              <a:rPr lang="ru-RU" sz="2000" dirty="0" smtClean="0">
                <a:cs typeface="Arial" pitchFamily="34" charset="0"/>
              </a:rPr>
              <a:t>Эквивалентное сопротивление третьей ветви:  </a:t>
            </a:r>
            <a:r>
              <a:rPr lang="en-US" sz="2000" dirty="0" smtClean="0">
                <a:cs typeface="Arial" pitchFamily="34" charset="0"/>
              </a:rPr>
              <a:t>R</a:t>
            </a:r>
            <a:r>
              <a:rPr lang="ru-RU" sz="2000" baseline="-25000" dirty="0" smtClean="0">
                <a:cs typeface="Arial" pitchFamily="34" charset="0"/>
              </a:rPr>
              <a:t>э3</a:t>
            </a:r>
            <a:r>
              <a:rPr lang="ru-RU" sz="2000" dirty="0" smtClean="0">
                <a:cs typeface="Arial" pitchFamily="34" charset="0"/>
              </a:rPr>
              <a:t>= </a:t>
            </a:r>
            <a:r>
              <a:rPr lang="en-US" sz="2000" dirty="0" smtClean="0">
                <a:cs typeface="Arial" pitchFamily="34" charset="0"/>
              </a:rPr>
              <a:t>R</a:t>
            </a:r>
            <a:r>
              <a:rPr lang="ru-RU" sz="2000" baseline="-25000" dirty="0" smtClean="0">
                <a:cs typeface="Arial" pitchFamily="34" charset="0"/>
              </a:rPr>
              <a:t>3</a:t>
            </a:r>
            <a:r>
              <a:rPr lang="ru-RU" sz="2000" dirty="0" smtClean="0">
                <a:cs typeface="Arial" pitchFamily="34" charset="0"/>
              </a:rPr>
              <a:t> + </a:t>
            </a:r>
            <a:r>
              <a:rPr lang="en-US" sz="2000" dirty="0" smtClean="0">
                <a:cs typeface="Arial" pitchFamily="34" charset="0"/>
              </a:rPr>
              <a:t>R</a:t>
            </a:r>
            <a:r>
              <a:rPr lang="ru-RU" sz="2000" baseline="-25000" dirty="0" smtClean="0">
                <a:cs typeface="Arial" pitchFamily="34" charset="0"/>
              </a:rPr>
              <a:t>56 </a:t>
            </a:r>
            <a:r>
              <a:rPr lang="ru-RU" sz="2000" dirty="0" smtClean="0">
                <a:cs typeface="Arial" pitchFamily="34" charset="0"/>
              </a:rPr>
              <a:t> ( ток </a:t>
            </a:r>
            <a:r>
              <a:rPr lang="en-US" sz="2000" dirty="0" smtClean="0">
                <a:cs typeface="Arial" pitchFamily="34" charset="0"/>
              </a:rPr>
              <a:t>I</a:t>
            </a:r>
            <a:r>
              <a:rPr lang="ru-RU" sz="2000" baseline="-25000" dirty="0" smtClean="0">
                <a:cs typeface="Arial" pitchFamily="34" charset="0"/>
              </a:rPr>
              <a:t>3</a:t>
            </a:r>
            <a:r>
              <a:rPr lang="ru-RU" sz="2000" dirty="0" smtClean="0">
                <a:cs typeface="Arial" pitchFamily="34" charset="0"/>
              </a:rPr>
              <a:t>).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105474" name="Рисунок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3429000"/>
            <a:ext cx="3456384" cy="2381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3923928" y="3460214"/>
            <a:ext cx="5143472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Сопротивления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Э2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и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Э3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соединены параллельно,  и эквивалентное сопротивление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0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Э4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определяем по формуле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0" y="885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.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54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67375"/>
              </p:ext>
            </p:extLst>
          </p:nvPr>
        </p:nvGraphicFramePr>
        <p:xfrm>
          <a:off x="4905973" y="4759502"/>
          <a:ext cx="2801501" cy="105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3" name="Формула" r:id="rId4" imgW="1143000" imgH="431800" progId="Equation.3">
                  <p:embed/>
                </p:oleObj>
              </mc:Choice>
              <mc:Fallback>
                <p:oleObj name="Формула" r:id="rId4" imgW="1143000" imgH="431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973" y="4759502"/>
                        <a:ext cx="2801501" cy="105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77925" y="1307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0"/>
            <a:ext cx="207170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3357554" y="428604"/>
            <a:ext cx="478631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Сопротивления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R</a:t>
            </a:r>
            <a:r>
              <a:rPr kumimoji="0" 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Э1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R</a:t>
            </a:r>
            <a:r>
              <a:rPr kumimoji="0" 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Э4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соединены  последовательно, и эквивалентное сопротивление всей цепи будет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106499" name="Object 3"/>
          <p:cNvGraphicFramePr>
            <a:graphicFrameLocks noChangeAspect="1"/>
          </p:cNvGraphicFramePr>
          <p:nvPr/>
        </p:nvGraphicFramePr>
        <p:xfrm>
          <a:off x="4857751" y="1357298"/>
          <a:ext cx="2500329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1" name="Формула" r:id="rId5" imgW="1193800" imgH="241300" progId="Equation.3">
                  <p:embed/>
                </p:oleObj>
              </mc:Choice>
              <mc:Fallback>
                <p:oleObj name="Формула" r:id="rId5" imgW="1193800" imgH="241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1" y="1357298"/>
                        <a:ext cx="2500329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00100" y="1785926"/>
            <a:ext cx="171451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3643306" y="2000240"/>
            <a:ext cx="471490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Сопротивления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Э1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Э4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соединены  последовательно, и эквивалентное сопротивление всей цепи будет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06502" name="Object 6"/>
          <p:cNvGraphicFramePr>
            <a:graphicFrameLocks noChangeAspect="1"/>
          </p:cNvGraphicFramePr>
          <p:nvPr/>
        </p:nvGraphicFramePr>
        <p:xfrm>
          <a:off x="4643438" y="3000372"/>
          <a:ext cx="2286016" cy="457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2" name="Формула" r:id="rId8" imgW="1193800" imgH="241300" progId="Equation.3">
                  <p:embed/>
                </p:oleObj>
              </mc:Choice>
              <mc:Fallback>
                <p:oleObj name="Формула" r:id="rId8" imgW="1193800" imgH="2413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000372"/>
                        <a:ext cx="2286016" cy="4572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650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71538" y="3286124"/>
            <a:ext cx="1406525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6509" name="Object 13"/>
          <p:cNvGraphicFramePr>
            <a:graphicFrameLocks noChangeAspect="1"/>
          </p:cNvGraphicFramePr>
          <p:nvPr/>
        </p:nvGraphicFramePr>
        <p:xfrm>
          <a:off x="6500826" y="3500438"/>
          <a:ext cx="1143008" cy="837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3" name="Формула" r:id="rId9" imgW="672808" imgH="495085" progId="Equation.3">
                  <p:embed/>
                </p:oleObj>
              </mc:Choice>
              <mc:Fallback>
                <p:oleObj name="Формула" r:id="rId9" imgW="672808" imgH="495085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500438"/>
                        <a:ext cx="1143008" cy="8371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1" name="Rectangle 15"/>
          <p:cNvSpPr>
            <a:spLocks noChangeArrowheads="1"/>
          </p:cNvSpPr>
          <p:nvPr/>
        </p:nvSpPr>
        <p:spPr bwMode="auto">
          <a:xfrm>
            <a:off x="3571868" y="3714752"/>
            <a:ext cx="51435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Ток определяем по формуле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:</a:t>
            </a:r>
            <a:r>
              <a:rPr kumimoji="0" lang="ru-RU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571868" y="4357694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>
                <a:latin typeface="Arial" pitchFamily="34" charset="0"/>
                <a:cs typeface="Arial" pitchFamily="34" charset="0"/>
              </a:rPr>
              <a:t>Далее определяем падение напряжения на участке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KN</a:t>
            </a:r>
            <a:r>
              <a:rPr lang="ru-RU" sz="1600" dirty="0" smtClean="0">
                <a:latin typeface="Arial" pitchFamily="34" charset="0"/>
                <a:cs typeface="Arial" pitchFamily="34" charset="0"/>
              </a:rPr>
              <a:t>:  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U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KN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=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ru-RU" baseline="-25000" dirty="0" smtClean="0">
                <a:latin typeface="Arial" pitchFamily="34" charset="0"/>
                <a:cs typeface="Arial" pitchFamily="34" charset="0"/>
              </a:rPr>
              <a:t>1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</a:t>
            </a:r>
            <a:r>
              <a:rPr lang="ru-RU" baseline="-25000" dirty="0" smtClean="0">
                <a:latin typeface="Arial" pitchFamily="34" charset="0"/>
                <a:cs typeface="Arial" pitchFamily="34" charset="0"/>
              </a:rPr>
              <a:t>Э4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ru-RU" sz="1600" dirty="0"/>
          </a:p>
        </p:txBody>
      </p:sp>
      <p:sp>
        <p:nvSpPr>
          <p:cNvPr id="106513" name="Rectangle 17"/>
          <p:cNvSpPr>
            <a:spLocks noChangeArrowheads="1"/>
          </p:cNvSpPr>
          <p:nvPr/>
        </p:nvSpPr>
        <p:spPr bwMode="auto">
          <a:xfrm>
            <a:off x="3214678" y="5000636"/>
            <a:ext cx="564360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Токи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</a:t>
            </a:r>
            <a:r>
              <a:rPr kumimoji="0" 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2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и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</a:t>
            </a:r>
            <a:r>
              <a:rPr kumimoji="0" 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3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находим по закону Ома для участка цепи:</a:t>
            </a:r>
            <a:r>
              <a:rPr kumimoji="0" 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	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6515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6514" name="Object 18"/>
          <p:cNvGraphicFramePr>
            <a:graphicFrameLocks noChangeAspect="1"/>
          </p:cNvGraphicFramePr>
          <p:nvPr/>
        </p:nvGraphicFramePr>
        <p:xfrm>
          <a:off x="4214810" y="5214950"/>
          <a:ext cx="3605247" cy="747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74" name="Формула" r:id="rId11" imgW="2070100" imgH="431800" progId="Equation.3">
                  <p:embed/>
                </p:oleObj>
              </mc:Choice>
              <mc:Fallback>
                <p:oleObj name="Формула" r:id="rId11" imgW="2070100" imgH="4318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5214950"/>
                        <a:ext cx="3605247" cy="7476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6" name="Rectangle 20"/>
          <p:cNvSpPr>
            <a:spLocks noChangeArrowheads="1"/>
          </p:cNvSpPr>
          <p:nvPr/>
        </p:nvSpPr>
        <p:spPr bwMode="auto">
          <a:xfrm>
            <a:off x="2714612" y="6000768"/>
            <a:ext cx="62865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Выполняем расчет токов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ru-RU" sz="1600" baseline="-25000" dirty="0" smtClean="0">
                <a:latin typeface="Arial" pitchFamily="34" charset="0"/>
                <a:cs typeface="Arial" pitchFamily="34" charset="0"/>
              </a:rPr>
              <a:t>4</a:t>
            </a:r>
            <a:r>
              <a:rPr lang="ru-RU" sz="1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ru-RU" sz="1600" baseline="-25000" dirty="0" smtClean="0">
                <a:latin typeface="Arial" pitchFamily="34" charset="0"/>
                <a:cs typeface="Arial" pitchFamily="34" charset="0"/>
              </a:rPr>
              <a:t>5</a:t>
            </a:r>
            <a:r>
              <a:rPr lang="ru-RU" sz="1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ru-RU" sz="1600" baseline="-25000" dirty="0" smtClean="0">
                <a:latin typeface="Arial" pitchFamily="34" charset="0"/>
                <a:cs typeface="Arial" pitchFamily="34" charset="0"/>
              </a:rPr>
              <a:t>6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с использованием законов Кирхгофа.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85761" y="24266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4955" y="469947"/>
            <a:ext cx="7386872" cy="72547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непосредственного применения законов Кирхгофа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/>
              <a:t>Согласно первому закону Кирхгофа алгебраическая сумма токов ветвей,</a:t>
            </a:r>
            <a:br>
              <a:rPr lang="ru-RU" dirty="0" smtClean="0"/>
            </a:br>
            <a:r>
              <a:rPr lang="ru-RU" dirty="0" smtClean="0"/>
              <a:t>сходящихся в узле, равна нулю:</a:t>
            </a:r>
          </a:p>
          <a:p>
            <a:pPr algn="ctr">
              <a:buNone/>
              <a:defRPr/>
            </a:pPr>
            <a:r>
              <a:rPr lang="en-US" b="1" dirty="0" smtClean="0"/>
              <a:t>  </a:t>
            </a:r>
            <a:r>
              <a:rPr lang="el-GR" b="1" dirty="0" smtClean="0"/>
              <a:t>Σ</a:t>
            </a:r>
            <a:r>
              <a:rPr lang="en-US" b="1" dirty="0" smtClean="0"/>
              <a:t>I=0</a:t>
            </a:r>
            <a:endParaRPr lang="ru-RU" b="1" dirty="0" smtClean="0"/>
          </a:p>
          <a:p>
            <a:pPr>
              <a:defRPr/>
            </a:pPr>
            <a:r>
              <a:rPr lang="ru-RU" dirty="0" smtClean="0"/>
              <a:t>Согласно второму закону Кирхгофа алгебраическая сумма напряжений на резистивных элементах замкнутого контура равна алгебраической сумме ЭДС,</a:t>
            </a:r>
            <a:br>
              <a:rPr lang="ru-RU" dirty="0" smtClean="0"/>
            </a:br>
            <a:r>
              <a:rPr lang="ru-RU" dirty="0" smtClean="0"/>
              <a:t>входящих в этот контур.</a:t>
            </a:r>
            <a:endParaRPr lang="en-US" dirty="0" smtClean="0"/>
          </a:p>
          <a:p>
            <a:pPr algn="ctr">
              <a:buNone/>
              <a:defRPr/>
            </a:pPr>
            <a:r>
              <a:rPr lang="en-US" dirty="0" smtClean="0"/>
              <a:t> </a:t>
            </a:r>
            <a:r>
              <a:rPr lang="el-GR" b="1" dirty="0" smtClean="0"/>
              <a:t>Σ</a:t>
            </a:r>
            <a:r>
              <a:rPr lang="en-US" b="1" dirty="0" smtClean="0"/>
              <a:t>RI=E</a:t>
            </a:r>
          </a:p>
          <a:p>
            <a:pPr>
              <a:buNone/>
              <a:defRPr/>
            </a:pPr>
            <a:endParaRPr lang="ru-RU" dirty="0" smtClean="0">
              <a:latin typeface="Times New Roman" pitchFamily="18" charset="0"/>
            </a:endParaRPr>
          </a:p>
          <a:p>
            <a:endParaRPr lang="ru-RU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44072" y="11663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68542" y="908720"/>
            <a:ext cx="8229600" cy="51974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ru-RU" dirty="0" smtClean="0"/>
              <a:t>Расчет многоконтурной линейной электрической цепи, имеющей "</a:t>
            </a:r>
            <a:r>
              <a:rPr lang="en-US" dirty="0" smtClean="0"/>
              <a:t>b</a:t>
            </a:r>
            <a:r>
              <a:rPr lang="ru-RU" dirty="0" smtClean="0"/>
              <a:t>" ветвей с активными и пассивными элементами и "у" узлов, сводится к определению токов отдельных ветвей и напряжений на зажимах элементов, входящих в</a:t>
            </a:r>
            <a:br>
              <a:rPr lang="ru-RU" dirty="0" smtClean="0"/>
            </a:br>
            <a:r>
              <a:rPr lang="ru-RU" dirty="0" smtClean="0"/>
              <a:t>данную цепь.</a:t>
            </a:r>
          </a:p>
          <a:p>
            <a:pPr>
              <a:lnSpc>
                <a:spcPct val="90000"/>
              </a:lnSpc>
              <a:defRPr/>
            </a:pPr>
            <a:endParaRPr lang="ru-RU" dirty="0" smtClean="0"/>
          </a:p>
          <a:p>
            <a:pPr>
              <a:lnSpc>
                <a:spcPct val="90000"/>
              </a:lnSpc>
              <a:defRPr/>
            </a:pPr>
            <a:r>
              <a:rPr lang="ru-RU" dirty="0" smtClean="0"/>
              <a:t>Пассивной называется ветвь, не содержащая источника ЭДС. Ветвь, содержащая источник ЭДС, называется активной.</a:t>
            </a:r>
          </a:p>
          <a:p>
            <a:pPr>
              <a:lnSpc>
                <a:spcPct val="90000"/>
              </a:lnSpc>
              <a:defRPr/>
            </a:pPr>
            <a:endParaRPr lang="ru-RU" dirty="0" smtClean="0"/>
          </a:p>
          <a:p>
            <a:pPr>
              <a:lnSpc>
                <a:spcPct val="90000"/>
              </a:lnSpc>
              <a:defRPr/>
            </a:pPr>
            <a:r>
              <a:rPr lang="ru-RU" dirty="0" smtClean="0"/>
              <a:t>1-й закон Кирхгофа применяют к независимым узлам, т.е. таким, которые отличаются друг от друга хотя бы одной новой ветвью, что позволяет получить (у - I) уравнений.</a:t>
            </a:r>
          </a:p>
          <a:p>
            <a:pPr>
              <a:lnSpc>
                <a:spcPct val="90000"/>
              </a:lnSpc>
              <a:defRPr/>
            </a:pPr>
            <a:endParaRPr lang="ru-RU" dirty="0" smtClean="0"/>
          </a:p>
          <a:p>
            <a:pPr>
              <a:lnSpc>
                <a:spcPct val="90000"/>
              </a:lnSpc>
              <a:defRPr/>
            </a:pPr>
            <a:r>
              <a:rPr lang="ru-RU" dirty="0" smtClean="0"/>
              <a:t>Недостающие уравнения в количестве в - (у - I) составляют, исходя из второго закона Кирхгофа. 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ru-RU" dirty="0" smtClean="0"/>
              <a:t>    Уравнение записывают для независимых контуров,</a:t>
            </a:r>
            <a:br>
              <a:rPr lang="ru-RU" dirty="0" smtClean="0"/>
            </a:br>
            <a:r>
              <a:rPr lang="ru-RU" dirty="0" smtClean="0"/>
              <a:t>которые отличаются один от другого, по крайней мере, одной ветвью.</a:t>
            </a:r>
          </a:p>
          <a:p>
            <a:endParaRPr lang="ru-RU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95536" y="188640"/>
            <a:ext cx="7386872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непосредственного применения законов Кирхгофа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Основные темы дисциплины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Цепи постоянного тока</a:t>
            </a:r>
          </a:p>
          <a:p>
            <a:r>
              <a:rPr lang="ru-RU" b="1" dirty="0" smtClean="0"/>
              <a:t>Цепи переменного тока</a:t>
            </a:r>
          </a:p>
          <a:p>
            <a:r>
              <a:rPr lang="ru-RU" b="1" dirty="0" smtClean="0"/>
              <a:t>Трехфазные цепи</a:t>
            </a:r>
          </a:p>
          <a:p>
            <a:r>
              <a:rPr lang="ru-RU" b="1" dirty="0" smtClean="0"/>
              <a:t>Электрические машины</a:t>
            </a:r>
          </a:p>
          <a:p>
            <a:r>
              <a:rPr lang="ru-RU" b="1" dirty="0" smtClean="0"/>
              <a:t>Электропривод</a:t>
            </a:r>
          </a:p>
          <a:p>
            <a:r>
              <a:rPr lang="ru-RU" b="1" dirty="0" smtClean="0"/>
              <a:t>Электрические аппараты</a:t>
            </a:r>
          </a:p>
          <a:p>
            <a:r>
              <a:rPr lang="ru-RU" b="1" dirty="0" smtClean="0"/>
              <a:t>Электроснабжение </a:t>
            </a:r>
          </a:p>
          <a:p>
            <a:r>
              <a:rPr lang="ru-RU" b="1" dirty="0" smtClean="0"/>
              <a:t>Электробезопасность</a:t>
            </a:r>
          </a:p>
          <a:p>
            <a:r>
              <a:rPr lang="ru-RU" b="1" dirty="0" smtClean="0"/>
              <a:t>Основы электроники</a:t>
            </a:r>
            <a:endParaRPr lang="ru-RU" b="1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26064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949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8498" y="1196752"/>
            <a:ext cx="8229600" cy="5500726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80000"/>
              </a:lnSpc>
              <a:defRPr/>
            </a:pPr>
            <a: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- выделяют в электрической цепи ветви, независимые узлы и контуры;</a:t>
            </a:r>
          </a:p>
          <a:p>
            <a:pPr>
              <a:lnSpc>
                <a:spcPct val="80000"/>
              </a:lnSpc>
              <a:buNone/>
              <a:defRPr/>
            </a:pPr>
            <a:endParaRPr lang="ru-RU" sz="8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  <a:defRPr/>
            </a:pPr>
            <a: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- с помощью стрелок указывают произвольно выбранные положительные направления токов в отдельных ветвях, а также указывают произвольно выбранное направление обхода контура;</a:t>
            </a:r>
          </a:p>
          <a:p>
            <a:pPr>
              <a:lnSpc>
                <a:spcPct val="80000"/>
              </a:lnSpc>
              <a:defRPr/>
            </a:pPr>
            <a: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- составляют уравнения по законам Кирхгофа, применяя следующее правило знаков: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а) токи, направленные к узлу цепи, записывают со знаком "плюс", а токи,</a:t>
            </a:r>
            <a:b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направленные от узла,- со знаком "минус" (для первого закона Кирхгофа);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б) ЭДС и напряжение на резистивном элементе (</a:t>
            </a:r>
            <a:r>
              <a:rPr lang="en-US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RI</a:t>
            </a:r>
            <a: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) берутся со знаком "плюс", если направления ЭДС и тока в ветви совпадают с направлением   обхода контура, а при встречном направлении - со знаком "минус";</a:t>
            </a:r>
          </a:p>
          <a:p>
            <a:pPr>
              <a:lnSpc>
                <a:spcPct val="80000"/>
              </a:lnSpc>
              <a:buNone/>
              <a:defRPr/>
            </a:pPr>
            <a:endParaRPr lang="ru-RU" sz="8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  <a:defRPr/>
            </a:pPr>
            <a: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- решая систему уравнений, находят токи в ветвях. При решении могут</a:t>
            </a:r>
            <a:b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быть использованы ЭВМ, методы подстановки или определителей.</a:t>
            </a:r>
          </a:p>
          <a:p>
            <a:pPr>
              <a:lnSpc>
                <a:spcPct val="80000"/>
              </a:lnSpc>
              <a:buNone/>
              <a:defRPr/>
            </a:pPr>
            <a:endParaRPr lang="ru-RU" sz="8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80000"/>
              </a:lnSpc>
              <a:buNone/>
              <a:defRPr/>
            </a:pPr>
            <a:r>
              <a:rPr lang="ru-RU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Отрицательные значения тока какой-либо ветви указывают на то, что выбранные ранее произвольные направления тока оказались ошибочными. Это следует учитывать  при построении потенциальной диаграммы, где следует знать истинное направление тока.</a:t>
            </a:r>
          </a:p>
          <a:p>
            <a:endParaRPr lang="ru-RU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83395" y="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95536" y="332656"/>
            <a:ext cx="7386872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непосредственного применения законов Кирхгофа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081" y="1363035"/>
            <a:ext cx="6984777" cy="2281989"/>
          </a:xfrm>
          <a:noFill/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80312" y="243481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67544" y="620688"/>
            <a:ext cx="7386872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непосредственного применения законов Кирхгофа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lum bright="12000" contrast="6000"/>
          </a:blip>
          <a:srcRect/>
          <a:stretch>
            <a:fillRect/>
          </a:stretch>
        </p:blipFill>
        <p:spPr bwMode="auto">
          <a:xfrm>
            <a:off x="1160584" y="3789040"/>
            <a:ext cx="600079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9512" y="332655"/>
            <a:ext cx="6862458" cy="489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63709" y="332656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09937" y="2132856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80312" y="4149081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51520" y="332656"/>
            <a:ext cx="6912768" cy="484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36296" y="47667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08304" y="2564904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52320" y="4725146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85860"/>
            <a:ext cx="7427168" cy="484030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tabLst>
                <a:tab pos="3054350" algn="l"/>
              </a:tabLst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При расчете цепи методом контурных токов выдвигаются два предположения</a:t>
            </a:r>
            <a:r>
              <a:rPr lang="ru-RU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  - в каждом контуре протекают независимые друг от друга расчетные (контурные) токи;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  - ток каждой ветви равен алгебраической сумме контурных токов, протекающих через эту ветвь.</a:t>
            </a:r>
          </a:p>
          <a:p>
            <a:pPr>
              <a:lnSpc>
                <a:spcPct val="90000"/>
              </a:lnSpc>
              <a:buNone/>
              <a:defRPr/>
            </a:pP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Последовательность действий: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- находят в цепи ветви, узлы и контуры;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- указывают произвольные направления токов в ветвях и направления обхода контуров;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- произвольно выбирают направления контурных токов, обычно совпадающие с направлениями обхода контура;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- для независимых контуров составляют уравнения по второму закону Кирхгофа относительно неизвестных контурных токов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111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ru-RU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38392" y="11663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51520" y="396554"/>
            <a:ext cx="7386872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контурных токов 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1109" y="1053116"/>
            <a:ext cx="4824536" cy="3711182"/>
          </a:xfrm>
          <a:noFill/>
        </p:spPr>
      </p:pic>
      <p:sp>
        <p:nvSpPr>
          <p:cNvPr id="5" name="Прямоугольник 4"/>
          <p:cNvSpPr/>
          <p:nvPr/>
        </p:nvSpPr>
        <p:spPr>
          <a:xfrm>
            <a:off x="5004048" y="3140968"/>
            <a:ext cx="39604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Для рассчитываемой электрической цепи система уравнений будет иметь</a:t>
            </a:r>
            <a:b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вид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561" name="Rectangle 1"/>
          <p:cNvSpPr>
            <a:spLocks noChangeArrowheads="1"/>
          </p:cNvSpPr>
          <p:nvPr/>
        </p:nvSpPr>
        <p:spPr bwMode="auto">
          <a:xfrm>
            <a:off x="178770" y="4941168"/>
            <a:ext cx="82868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30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для контура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acef</a:t>
            </a:r>
            <a:r>
              <a:rPr lang="ru-RU" sz="2400" dirty="0" smtClean="0"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:   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(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1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+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lang="ru-RU" sz="2400" baseline="-30000" dirty="0" smtClean="0"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0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1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+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3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)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–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3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</a:t>
            </a:r>
            <a:r>
              <a:rPr kumimoji="0" lang="en-US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II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=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E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1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330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для контура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abc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:	    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3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</a:t>
            </a:r>
            <a:r>
              <a:rPr kumimoji="0" lang="en-US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+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(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2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+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3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+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4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)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</a:t>
            </a:r>
            <a:r>
              <a:rPr kumimoji="0" lang="en-US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II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-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2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</a:t>
            </a:r>
            <a:r>
              <a:rPr kumimoji="0" lang="en-US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III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= 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E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2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330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для контура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bdc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:	    -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2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</a:t>
            </a:r>
            <a:r>
              <a:rPr kumimoji="0" lang="en-US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II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+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(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2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+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5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+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R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6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)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</a:t>
            </a:r>
            <a:r>
              <a:rPr kumimoji="0" lang="en-US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III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 =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E</a:t>
            </a:r>
            <a:r>
              <a:rPr kumimoji="0" lang="ru-RU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2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itchFamily="18" charset="0"/>
                <a:cs typeface="Calibri" panose="020F0502020204030204" pitchFamily="34" charset="0"/>
              </a:rPr>
              <a:t>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98706" y="332656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251520" y="396554"/>
            <a:ext cx="7386872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контурных токов 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199" y="1570196"/>
            <a:ext cx="8229600" cy="51974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В рассматриваемом примере при составлении уравнений принято во внимание то, что вторая (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) и третья (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Rз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) ветви электрической цепи являются смежными и по ним протекают два контурных тока, каждый из которых обусловливает на резисторе смежной ветви падение напряжения, например,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II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(для токов второй ветви).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внутреннее сопротивление источника ЭДС Е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ru-RU" dirty="0"/>
          </a:p>
        </p:txBody>
      </p:sp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52320" y="18864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51520" y="396554"/>
            <a:ext cx="7386872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контурных токов 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1574068"/>
            <a:ext cx="8229600" cy="512605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</a:rPr>
              <a:t>Токи в ветвях определяют алгебраическим суммированием контурных токов, протекающих через ту или иную ветвь. Контурный ток берется со знаком "плюс", если его направление совпадает с направлением тока ветви, и со знаком "минус" - при встречном направлении: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lum bright="18000" contrast="12000"/>
          </a:blip>
          <a:srcRect/>
          <a:stretch>
            <a:fillRect/>
          </a:stretch>
        </p:blipFill>
        <p:spPr bwMode="auto">
          <a:xfrm>
            <a:off x="323528" y="4016385"/>
            <a:ext cx="834869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96336" y="11663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51520" y="396554"/>
            <a:ext cx="7386872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контурных токов 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60287"/>
              </p:ext>
            </p:extLst>
          </p:nvPr>
        </p:nvGraphicFramePr>
        <p:xfrm>
          <a:off x="107504" y="2420888"/>
          <a:ext cx="4714908" cy="4000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5" name="Picture" r:id="rId3" imgW="2497320" imgH="2688480" progId="Word.Picture.8">
                  <p:embed/>
                </p:oleObj>
              </mc:Choice>
              <mc:Fallback>
                <p:oleObj name="Picture" r:id="rId3" imgW="2497320" imgH="2688480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36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2420888"/>
                        <a:ext cx="4714908" cy="400052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683568" y="1524463"/>
            <a:ext cx="85725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Метод двух узлов применяется для расчета электрических цепей с двумя узлами, между которыми включены активные и пассивные цепи </a:t>
            </a:r>
          </a:p>
          <a:p>
            <a:pPr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Положительные направления </a:t>
            </a:r>
          </a:p>
          <a:p>
            <a:pPr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токов в ветвях выберем от</a:t>
            </a:r>
          </a:p>
          <a:p>
            <a:pPr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узла 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а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к узлу 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 Сначала</a:t>
            </a:r>
          </a:p>
          <a:p>
            <a:pPr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рассчитывается узловое </a:t>
            </a:r>
          </a:p>
          <a:p>
            <a:pPr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напряжение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ru-RU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ав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а затем по </a:t>
            </a:r>
          </a:p>
          <a:p>
            <a:pPr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закону Ома рассчитываются</a:t>
            </a:r>
          </a:p>
          <a:p>
            <a:pPr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токи в ветвях. Принимаем </a:t>
            </a:r>
          </a:p>
          <a:p>
            <a:pPr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положительное направление </a:t>
            </a:r>
          </a:p>
          <a:p>
            <a:pPr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напряжения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ru-RU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ав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от узла 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а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к узлу 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в</a:t>
            </a:r>
            <a:r>
              <a:rPr lang="ru-RU" sz="20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defRPr/>
            </a:pPr>
            <a:endParaRPr lang="ru-RU" sz="2000" dirty="0" smtClean="0">
              <a:solidFill>
                <a:schemeClr val="folHlink"/>
              </a:solidFill>
              <a:latin typeface="Times New Roman" pitchFamily="18" charset="0"/>
            </a:endParaRPr>
          </a:p>
          <a:p>
            <a:pPr>
              <a:defRPr/>
            </a:pPr>
            <a:r>
              <a:rPr lang="ru-RU" sz="2000" dirty="0" smtClean="0">
                <a:solidFill>
                  <a:schemeClr val="folHlink"/>
                </a:solidFill>
                <a:latin typeface="Times New Roman" pitchFamily="18" charset="0"/>
              </a:rPr>
              <a:t>                                                              </a:t>
            </a:r>
            <a:r>
              <a:rPr lang="en-US" sz="2000" dirty="0" smtClean="0">
                <a:solidFill>
                  <a:schemeClr val="folHlink"/>
                </a:solidFill>
                <a:latin typeface="Times New Roman" pitchFamily="18" charset="0"/>
              </a:rPr>
              <a:t>U</a:t>
            </a:r>
            <a:r>
              <a:rPr lang="ru-RU" sz="2000" dirty="0" err="1" smtClean="0">
                <a:solidFill>
                  <a:schemeClr val="folHlink"/>
                </a:solidFill>
                <a:latin typeface="Times New Roman" pitchFamily="18" charset="0"/>
              </a:rPr>
              <a:t>ав</a:t>
            </a:r>
            <a:r>
              <a:rPr lang="ru-RU" sz="2000" dirty="0" smtClean="0">
                <a:solidFill>
                  <a:schemeClr val="folHlink"/>
                </a:solidFill>
                <a:latin typeface="Times New Roman" pitchFamily="18" charset="0"/>
              </a:rPr>
              <a:t> = </a:t>
            </a:r>
          </a:p>
          <a:p>
            <a:pPr>
              <a:defRPr/>
            </a:pPr>
            <a:endParaRPr lang="ru-RU" sz="2000" dirty="0" smtClean="0">
              <a:latin typeface="Times New Roman" pitchFamily="18" charset="0"/>
            </a:endParaRPr>
          </a:p>
          <a:p>
            <a:pPr>
              <a:defRPr/>
            </a:pPr>
            <a:r>
              <a:rPr lang="ru-RU" sz="2000" dirty="0" smtClean="0">
                <a:latin typeface="Times New Roman" pitchFamily="18" charset="0"/>
              </a:rPr>
              <a:t>                                                        </a:t>
            </a:r>
            <a:endParaRPr lang="en-US" sz="2000" dirty="0" smtClean="0">
              <a:latin typeface="Times New Roman" pitchFamily="18" charset="0"/>
            </a:endParaRPr>
          </a:p>
          <a:p>
            <a:pPr>
              <a:defRPr/>
            </a:pPr>
            <a:r>
              <a:rPr lang="en-US" sz="2000" dirty="0" smtClean="0">
                <a:latin typeface="Times New Roman" pitchFamily="18" charset="0"/>
              </a:rPr>
              <a:t>                                                         </a:t>
            </a:r>
            <a:r>
              <a:rPr lang="ru-RU" sz="2000" dirty="0" smtClean="0">
                <a:latin typeface="Times New Roman" pitchFamily="18" charset="0"/>
              </a:rPr>
              <a:t>где </a:t>
            </a:r>
            <a:r>
              <a:rPr lang="en-US" sz="2000" dirty="0" smtClean="0">
                <a:latin typeface="Times New Roman" pitchFamily="18" charset="0"/>
              </a:rPr>
              <a:t>G</a:t>
            </a:r>
            <a:r>
              <a:rPr lang="ru-RU" sz="2000" dirty="0" smtClean="0">
                <a:latin typeface="Times New Roman" pitchFamily="18" charset="0"/>
              </a:rPr>
              <a:t>1, </a:t>
            </a:r>
            <a:r>
              <a:rPr lang="en-US" sz="2000" dirty="0" smtClean="0">
                <a:latin typeface="Times New Roman" pitchFamily="18" charset="0"/>
              </a:rPr>
              <a:t>G</a:t>
            </a:r>
            <a:r>
              <a:rPr lang="ru-RU" sz="2000" dirty="0" smtClean="0">
                <a:latin typeface="Times New Roman" pitchFamily="18" charset="0"/>
              </a:rPr>
              <a:t>2, </a:t>
            </a:r>
            <a:r>
              <a:rPr lang="en-US" sz="2000" dirty="0" smtClean="0">
                <a:latin typeface="Times New Roman" pitchFamily="18" charset="0"/>
              </a:rPr>
              <a:t>G</a:t>
            </a:r>
            <a:r>
              <a:rPr lang="ru-RU" sz="2000" dirty="0" smtClean="0">
                <a:latin typeface="Times New Roman" pitchFamily="18" charset="0"/>
              </a:rPr>
              <a:t>3, </a:t>
            </a:r>
            <a:r>
              <a:rPr lang="en-US" sz="2000" dirty="0" smtClean="0">
                <a:latin typeface="Times New Roman" pitchFamily="18" charset="0"/>
              </a:rPr>
              <a:t>G</a:t>
            </a:r>
            <a:r>
              <a:rPr lang="ru-RU" sz="2000" dirty="0" smtClean="0">
                <a:latin typeface="Times New Roman" pitchFamily="18" charset="0"/>
              </a:rPr>
              <a:t>4- проводимости ветвей</a:t>
            </a:r>
            <a:endParaRPr lang="ru-RU" sz="2000" dirty="0"/>
          </a:p>
        </p:txBody>
      </p:sp>
      <p:graphicFrame>
        <p:nvGraphicFramePr>
          <p:cNvPr id="399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169277"/>
              </p:ext>
            </p:extLst>
          </p:nvPr>
        </p:nvGraphicFramePr>
        <p:xfrm>
          <a:off x="5436096" y="4941168"/>
          <a:ext cx="3281798" cy="1105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6" name="Формула" r:id="rId5" imgW="1307880" imgH="431640" progId="Equation.3">
                  <p:embed/>
                </p:oleObj>
              </mc:Choice>
              <mc:Fallback>
                <p:oleObj name="Формула" r:id="rId5" imgW="1307880" imgH="431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941168"/>
                        <a:ext cx="3281798" cy="11051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4328" y="19347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251520" y="396554"/>
            <a:ext cx="7386872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двух узлов </a:t>
            </a:r>
            <a:endParaRPr lang="ru-RU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71472" y="785794"/>
            <a:ext cx="79296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Если ЭДС в ветви направлена навстречу узловому напряжению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ru-RU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ав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то произведение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записывается со знаком (+), если согласно – со знаком (-), независимо от положительных направлений токов. Если в ветви нет ЭДС, то произведение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=0.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Токи в ветвях определяются по формулам: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42910" y="3643314"/>
            <a:ext cx="5929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600" baseline="-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ru-RU" sz="3600" baseline="-30000" dirty="0" err="1" smtClean="0">
                <a:latin typeface="Times New Roman" pitchFamily="18" charset="0"/>
                <a:cs typeface="Times New Roman" pitchFamily="18" charset="0"/>
              </a:rPr>
              <a:t>ав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ru-RU" sz="3600" baseline="-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ru-RU" sz="3600" baseline="-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;        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ru-RU" sz="3600" baseline="-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ru-RU" sz="3600" baseline="-30000" dirty="0" err="1" smtClean="0">
                <a:latin typeface="Times New Roman" pitchFamily="18" charset="0"/>
                <a:cs typeface="Times New Roman" pitchFamily="18" charset="0"/>
              </a:rPr>
              <a:t>ав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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ru-RU" sz="3600" baseline="-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=</a:t>
            </a:r>
            <a:endParaRPr lang="ru-RU" sz="36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6500826" y="3429000"/>
          <a:ext cx="928694" cy="1400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Формула" r:id="rId3" imgW="279360" imgH="431640" progId="Equation.3">
                  <p:embed/>
                </p:oleObj>
              </mc:Choice>
              <mc:Fallback>
                <p:oleObj name="Формула" r:id="rId3" imgW="27936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429000"/>
                        <a:ext cx="928694" cy="14005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571472" y="4857760"/>
          <a:ext cx="3511257" cy="78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Формула" r:id="rId5" imgW="1091880" imgH="228600" progId="Equation.3">
                  <p:embed/>
                </p:oleObj>
              </mc:Choice>
              <mc:Fallback>
                <p:oleObj name="Формула" r:id="rId5" imgW="10918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472" y="4857760"/>
                        <a:ext cx="3511257" cy="785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057972"/>
              </p:ext>
            </p:extLst>
          </p:nvPr>
        </p:nvGraphicFramePr>
        <p:xfrm>
          <a:off x="4857752" y="4714884"/>
          <a:ext cx="3978782" cy="88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Формула" r:id="rId7" imgW="1104840" imgH="228600" progId="Equation.3">
                  <p:embed/>
                </p:oleObj>
              </mc:Choice>
              <mc:Fallback>
                <p:oleObj name="Формула" r:id="rId7" imgW="110484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4714884"/>
                        <a:ext cx="3978782" cy="8812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4585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1. Расчет цепей постоянного тока </a:t>
            </a:r>
          </a:p>
          <a:p>
            <a:pPr>
              <a:defRPr/>
            </a:pPr>
            <a:r>
              <a:rPr lang="ru-RU" dirty="0"/>
              <a:t>2. Расчет цепей переменного тока</a:t>
            </a:r>
          </a:p>
          <a:p>
            <a:pPr>
              <a:defRPr/>
            </a:pPr>
            <a:r>
              <a:rPr lang="ru-RU" dirty="0" smtClean="0"/>
              <a:t>3. Расчет трехфазных цепей</a:t>
            </a:r>
          </a:p>
          <a:p>
            <a:pPr>
              <a:defRPr/>
            </a:pPr>
            <a:r>
              <a:rPr lang="ru-RU" dirty="0" smtClean="0"/>
              <a:t>4. Расчеты электрических машин</a:t>
            </a:r>
          </a:p>
          <a:p>
            <a:pPr>
              <a:defRPr/>
            </a:pPr>
            <a:r>
              <a:rPr lang="ru-RU" dirty="0" smtClean="0"/>
              <a:t>3. </a:t>
            </a:r>
            <a:r>
              <a:rPr lang="ru-RU" dirty="0"/>
              <a:t>Р</a:t>
            </a:r>
            <a:r>
              <a:rPr lang="ru-RU" dirty="0" smtClean="0"/>
              <a:t>асчеты по электронике</a:t>
            </a:r>
          </a:p>
          <a:p>
            <a:pPr>
              <a:defRPr/>
            </a:pPr>
            <a:endParaRPr lang="ru-RU" dirty="0" smtClean="0"/>
          </a:p>
          <a:p>
            <a:pPr>
              <a:buNone/>
              <a:defRPr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83568" y="500042"/>
            <a:ext cx="75843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chemeClr val="folHlink"/>
                </a:solidFill>
                <a:latin typeface="Tahoma" pitchFamily="34" charset="0"/>
                <a:cs typeface="Tahoma" pitchFamily="34" charset="0"/>
              </a:rPr>
              <a:t>Практические занятия</a:t>
            </a:r>
            <a:endParaRPr lang="ru-RU" sz="4000" b="1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8024" y="188641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106680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ru-RU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Метод наложения </a:t>
            </a: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/>
            </a:r>
            <a:b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ru-RU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(принцип суперпозиции)</a:t>
            </a:r>
            <a:br>
              <a:rPr lang="ru-RU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ru-RU" sz="40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0" y="1371600"/>
            <a:ext cx="9144000" cy="5486400"/>
          </a:xfrm>
        </p:spPr>
        <p:txBody>
          <a:bodyPr/>
          <a:lstStyle/>
          <a:p>
            <a:pPr eaLnBrk="1" hangingPunct="1"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Метод наложения основан на принципе суперпозиции, согласно которому ток в любой ветви сложной схемы равен алгебраической сумме частичных токов, вызываемых каждой из ЭДС схемы в отдельности.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Порядок выполнения расчета рассмотрим на примере схемы, показанной на рисунке:</a:t>
            </a:r>
          </a:p>
          <a:p>
            <a:pPr eaLnBrk="1" hangingPunct="1">
              <a:defRPr/>
            </a:pPr>
            <a:endParaRPr lang="ru-RU" sz="2000" dirty="0" smtClean="0">
              <a:latin typeface="Times New Roman" pitchFamily="18" charset="0"/>
            </a:endParaRPr>
          </a:p>
        </p:txBody>
      </p:sp>
      <p:pic>
        <p:nvPicPr>
          <p:cNvPr id="1433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48"/>
            <a:ext cx="8538193" cy="2728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97187" y="11663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481608" y="1265546"/>
            <a:ext cx="8028384" cy="5580856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ru-RU" sz="2400" dirty="0" smtClean="0">
                <a:latin typeface="Times New Roman" pitchFamily="18" charset="0"/>
              </a:rPr>
              <a:t>1.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Определяют частичные токи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',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' и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' в ветвях электрической цепи при действии одной ЭДС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(ЭДС Е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исключена из цепи) .Направление частичных токов задают в соответствии с направлением ЭДС, расчет токов ведут с использованием метода эквивалентных преобразований.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2. Определяют частичные токи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",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" и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" при действии ЭДС Е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(ЭДС E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исключена из цепи).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3. Определяют реальные токи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в ветвях исходной цепи как алгебраическую сумму частичных токов при мысленном совмещении цепей, изображенных на рисунке.</a:t>
            </a:r>
          </a:p>
          <a:p>
            <a:pPr eaLnBrk="1" hangingPunct="1">
              <a:lnSpc>
                <a:spcPct val="90000"/>
              </a:lnSpc>
              <a:defRPr/>
            </a:pP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Частичный ток берется со знаком "плюс", если его направление совпадает с направлением реального тока в исходной цепи, со знаком "минус" - при встречном направлении.</a:t>
            </a: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lum bright="12000" contrast="12000"/>
          </a:blip>
          <a:srcRect/>
          <a:stretch>
            <a:fillRect/>
          </a:stretch>
        </p:blipFill>
        <p:spPr bwMode="auto">
          <a:xfrm>
            <a:off x="838200" y="4191000"/>
            <a:ext cx="7315200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62785" y="234633"/>
            <a:ext cx="1124744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39552" y="246114"/>
            <a:ext cx="76138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Метод наложения </a:t>
            </a:r>
            <a:r>
              <a:rPr lang="ru-RU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(</a:t>
            </a:r>
            <a:r>
              <a:rPr lang="ru-RU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принцип суперпозиции)</a:t>
            </a:r>
            <a:br>
              <a:rPr lang="ru-RU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128" y="475574"/>
            <a:ext cx="8229600" cy="381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эквивалентного генератора</a:t>
            </a:r>
            <a:r>
              <a:rPr lang="ru-RU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sz="4000" dirty="0" smtClean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3955" y="756320"/>
            <a:ext cx="8604448" cy="610168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В практических расчётах часто нет необходимости знать режимы работы всех элементов сложной цепи, но ставится задача исследовать режимы работы </a:t>
            </a:r>
            <a:r>
              <a:rPr lang="ru-RU" sz="24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одной определённой ветви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При расчёте сложной электрической цепи приходится выполнять значительную вычислительную работу даже в том случае, когда требуется определить ток в одной ветви. Объём этой работы в несколько раз увеличивается, если необходимо установить изменение  тока, напряжения, мощности </a:t>
            </a:r>
            <a:r>
              <a:rPr lang="ru-RU" sz="24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 изменении сопротивления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данной ветви, так как вычисления нужно производить несколько раз, задаваясь различными значениями сопротивления.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В любой электрической схеме можно мысленно </a:t>
            </a:r>
            <a:r>
              <a:rPr lang="ru-RU" sz="24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выделить какую-то одну ветвь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4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 всю остальную часть схемы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независимо от структуры и сложности, условно </a:t>
            </a:r>
            <a:r>
              <a:rPr lang="ru-RU" sz="24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изобразить прямоугольником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который представляет собой так называемый </a:t>
            </a:r>
            <a:r>
              <a:rPr lang="ru-RU" sz="24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двухполюсник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Двухполюсник - это обобщённое название схемы, которая двумя выходными зажимами (полюсами) присоединена к выделенной ветви. Если в двухполюснике есть источник Э.Д.С. или тока, то такой двухполюсник называют активным. Если в двухполюснике нет источника Э.Д.С. или тока, то его называют пассивным.</a:t>
            </a:r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0352" y="11663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 descr="ਯ̐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3717031"/>
            <a:ext cx="4176464" cy="2521429"/>
          </a:xfrm>
          <a:noFill/>
        </p:spPr>
      </p:pic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1380493"/>
            <a:ext cx="9144000" cy="41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ru-RU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      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При решении задачи методом эквивалентного генератора (активного двухполюсника) необходимо:</a:t>
            </a:r>
          </a:p>
          <a:p>
            <a:pPr>
              <a:defRPr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     1.	Мысленно заключить всю схему, содержащую Э.Д.С. и сопротивления, в прямоугольник, выделив из нее ветвь </a:t>
            </a:r>
            <a:r>
              <a:rPr lang="ru-RU" sz="2800" i="1" dirty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аb</a:t>
            </a:r>
            <a:r>
              <a:rPr lang="ru-RU" sz="2800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в которой требуется найти ток:</a:t>
            </a:r>
          </a:p>
          <a:p>
            <a:pPr>
              <a:defRPr/>
            </a:pPr>
            <a:endParaRPr lang="ru-RU" sz="280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>
              <a:defRPr/>
            </a:pPr>
            <a:endParaRPr lang="ru-RU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defRPr/>
            </a:pPr>
            <a:endParaRPr lang="ru-RU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defRPr/>
            </a:pPr>
            <a:endParaRPr lang="ru-RU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defRPr/>
            </a:pPr>
            <a:endParaRPr lang="ru-RU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defRPr/>
            </a:pPr>
            <a:endParaRPr lang="ru-RU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1898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36712"/>
            <a:ext cx="6696744" cy="381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Метод эквивалентного генератора</a:t>
            </a:r>
            <a:r>
              <a:rPr lang="ru-RU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sz="4000" dirty="0" smtClean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0" y="152400"/>
            <a:ext cx="9144000" cy="6705600"/>
          </a:xfrm>
        </p:spPr>
        <p:txBody>
          <a:bodyPr/>
          <a:lstStyle/>
          <a:p>
            <a:pPr marL="609600" indent="-609600" eaLnBrk="1" hangingPunct="1">
              <a:defRPr/>
            </a:pPr>
            <a:r>
              <a:rPr lang="ru-RU" sz="2800" dirty="0" smtClean="0">
                <a:latin typeface="Times New Roman" pitchFamily="18" charset="0"/>
              </a:rPr>
              <a:t>2</a:t>
            </a:r>
            <a:r>
              <a:rPr lang="ru-RU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. Найти напряжение на зажимах разомкнутой ветви </a:t>
            </a:r>
            <a:r>
              <a:rPr lang="ru-RU" sz="2800" i="1" dirty="0" err="1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</a:t>
            </a:r>
            <a:r>
              <a:rPr lang="ru-RU" sz="2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(в режиме холостого хода).</a:t>
            </a:r>
          </a:p>
          <a:p>
            <a:pPr marL="609600" indent="-609600" eaLnBrk="1" hangingPunct="1"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marL="609600" indent="-609600" eaLnBrk="1" hangingPunct="1"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marL="609600" indent="-609600" eaLnBrk="1" hangingPunct="1"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marL="609600" indent="-609600" eaLnBrk="1" hangingPunct="1"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marL="609600" indent="-609600" eaLnBrk="1" hangingPunct="1"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ru-RU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Напряжение холостого хода </a:t>
            </a:r>
            <a:r>
              <a:rPr lang="ru-RU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Uо</a:t>
            </a:r>
            <a:r>
              <a:rPr lang="ru-RU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(эквивалентное Э.Д.С. </a:t>
            </a:r>
            <a:r>
              <a:rPr lang="ru-RU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Еэ</a:t>
            </a:r>
            <a:r>
              <a:rPr lang="ru-RU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) для рассматриваемой цепи можно найти так:</a:t>
            </a:r>
          </a:p>
          <a:p>
            <a:pPr marL="609600" indent="-609600" eaLnBrk="1" hangingPunct="1">
              <a:buFont typeface="Wingdings" pitchFamily="2" charset="2"/>
              <a:buNone/>
              <a:defRPr/>
            </a:pPr>
            <a:endParaRPr lang="ru-RU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9600" indent="-609600" eaLnBrk="1" hangingPunct="1">
              <a:buFont typeface="Wingdings" pitchFamily="2" charset="2"/>
              <a:buNone/>
              <a:defRPr/>
            </a:pPr>
            <a:endParaRPr lang="ru-RU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9600" indent="-609600" eaLnBrk="1" hangingPunct="1">
              <a:buFont typeface="Wingdings" pitchFamily="2" charset="2"/>
              <a:buNone/>
              <a:defRPr/>
            </a:pPr>
            <a:r>
              <a:rPr lang="ru-RU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Сопротивление </a:t>
            </a:r>
            <a:r>
              <a:rPr lang="ru-RU" sz="28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R4</a:t>
            </a:r>
            <a:r>
              <a:rPr lang="ru-RU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в расчёт не вошло, так как при разомкнутой ветви </a:t>
            </a:r>
            <a:r>
              <a:rPr lang="ru-RU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ab</a:t>
            </a:r>
            <a:r>
              <a:rPr lang="ru-RU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ток по нему не протекает.</a:t>
            </a:r>
          </a:p>
        </p:txBody>
      </p:sp>
      <p:pic>
        <p:nvPicPr>
          <p:cNvPr id="55300" name="Picture 4" descr="ਯ̐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736" y="1372712"/>
            <a:ext cx="4495800" cy="221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530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972382"/>
              </p:ext>
            </p:extLst>
          </p:nvPr>
        </p:nvGraphicFramePr>
        <p:xfrm>
          <a:off x="2267744" y="4581128"/>
          <a:ext cx="4230687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4" name="Формула" r:id="rId4" imgW="1904760" imgH="431640" progId="Equation.3">
                  <p:embed/>
                </p:oleObj>
              </mc:Choice>
              <mc:Fallback>
                <p:oleObj name="Формула" r:id="rId4" imgW="190476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581128"/>
                        <a:ext cx="4230687" cy="99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52320" y="62068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28600"/>
            <a:ext cx="8991600" cy="58674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sz="2800" dirty="0" smtClean="0">
                <a:latin typeface="Times New Roman" pitchFamily="18" charset="0"/>
              </a:rPr>
              <a:t>   </a:t>
            </a:r>
            <a:r>
              <a:rPr lang="ru-RU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3.	Найти эквивалентное сопротивление. При этом источники Э.Д.С. закорачиваются, а ветви, содержащие источники тока, размыкаются. Двухполюсник становится пассивным.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ru-RU" sz="2800" dirty="0" smtClean="0">
              <a:latin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Для данной схемы 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ru-RU" sz="2800" dirty="0" smtClean="0">
              <a:latin typeface="Times New Roman" pitchFamily="18" charset="0"/>
            </a:endParaRPr>
          </a:p>
        </p:txBody>
      </p:sp>
      <p:sp>
        <p:nvSpPr>
          <p:cNvPr id="56325" name="Rectangle 6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63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406129"/>
              </p:ext>
            </p:extLst>
          </p:nvPr>
        </p:nvGraphicFramePr>
        <p:xfrm>
          <a:off x="3419872" y="5229200"/>
          <a:ext cx="4953000" cy="132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9" name="Формула" r:id="rId3" imgW="1657266" imgH="428760" progId="Equation.3">
                  <p:embed/>
                </p:oleObj>
              </mc:Choice>
              <mc:Fallback>
                <p:oleObj name="Формула" r:id="rId3" imgW="1657266" imgH="4287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5229200"/>
                        <a:ext cx="4953000" cy="1322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17381" y="1209174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18931"/>
            <a:ext cx="53149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156368" y="1628800"/>
            <a:ext cx="8831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just"/>
            <a:r>
              <a:rPr lang="ru-RU" sz="2800" dirty="0">
                <a:latin typeface="Times New Roman" pitchFamily="18" charset="0"/>
              </a:rPr>
              <a:t>4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.  Вычислить значение тока. Для данной схемы имеем</a:t>
            </a:r>
            <a:r>
              <a:rPr lang="ru-RU" sz="2800" dirty="0">
                <a:latin typeface="Times New Roman" pitchFamily="18" charset="0"/>
              </a:rPr>
              <a:t>:</a:t>
            </a:r>
          </a:p>
        </p:txBody>
      </p:sp>
      <p:sp>
        <p:nvSpPr>
          <p:cNvPr id="57349" name="Rectangle 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73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228207"/>
              </p:ext>
            </p:extLst>
          </p:nvPr>
        </p:nvGraphicFramePr>
        <p:xfrm>
          <a:off x="5292080" y="3356992"/>
          <a:ext cx="3429000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3" name="Формула" r:id="rId3" imgW="971668" imgH="409590" progId="Equation.3">
                  <p:embed/>
                </p:oleObj>
              </mc:Choice>
              <mc:Fallback>
                <p:oleObj name="Формула" r:id="rId3" imgW="971668" imgH="40959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3356992"/>
                        <a:ext cx="3429000" cy="1484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12360" y="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2" y="2420888"/>
            <a:ext cx="470201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29893"/>
            <a:ext cx="7199794" cy="621314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4000" b="1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Баланс мощности электрической цепи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0" y="1484784"/>
            <a:ext cx="9144000" cy="6248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Баланс мощности цепи составляют для проверки расчетов и записывают в виде: </a:t>
            </a:r>
          </a:p>
          <a:p>
            <a:pPr eaLnBrk="1" hangingPunct="1">
              <a:lnSpc>
                <a:spcPct val="80000"/>
              </a:lnSpc>
              <a:defRPr/>
            </a:pP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где </a:t>
            </a:r>
            <a:r>
              <a:rPr lang="ru-RU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Ек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Ik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Rk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–значения ЭДС источника, тока и сопротивления к – ой ветви;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число ветвей, содержащих источники ЭДС;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число ветвей электрической цепи.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hangingPunct="1">
              <a:lnSpc>
                <a:spcPct val="80000"/>
              </a:lnSpc>
              <a:buNone/>
              <a:defRPr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ru-RU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умма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мощностей приемников равна сумме мощностей источников энергии.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В уравнении баланса произведение </a:t>
            </a:r>
            <a:r>
              <a:rPr lang="ru-RU" sz="20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</a:t>
            </a:r>
            <a:r>
              <a:rPr lang="en-US" sz="1600" dirty="0" err="1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000" dirty="0" err="1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600" dirty="0" err="1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(мощность источника) подставляют со знаком "плюс", если истинное направление тока, протекающего через источник, и направление ЭДС источника совпадают, и со знаком "минус" – при встречном направлении (источник работает в режиме приемника).</a:t>
            </a:r>
          </a:p>
        </p:txBody>
      </p:sp>
      <p:sp>
        <p:nvSpPr>
          <p:cNvPr id="58372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837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573732"/>
              </p:ext>
            </p:extLst>
          </p:nvPr>
        </p:nvGraphicFramePr>
        <p:xfrm>
          <a:off x="2339752" y="1844824"/>
          <a:ext cx="4601974" cy="17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6" name="Формула" r:id="rId3" imgW="1193760" imgH="431640" progId="Equation.3">
                  <p:embed/>
                </p:oleObj>
              </mc:Choice>
              <mc:Fallback>
                <p:oleObj name="Формула" r:id="rId3" imgW="11937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844824"/>
                        <a:ext cx="4601974" cy="171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0352" y="116632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-27618" y="234398"/>
            <a:ext cx="7020272" cy="838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b="1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Расчет потенциальной диаграммы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0" y="1052736"/>
            <a:ext cx="9144000" cy="6019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Потенциальной диаграммой называется график зависимости потенциала </a:t>
            </a:r>
            <a:r>
              <a:rPr lang="ru-RU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φ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от сопротивления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полученный при обходе контура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Расчет рекомендуется производить в следующей последовательности.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1. Разбивают электрическую цепь (например, внешний контур) на участки, содержащие резисторы или источники ЭДС, обозначив буквами границы участков.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2. Потенциал одной из точек принимают равным нулю.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3. При обходе контура (направление произвольное) разность потенциалов </a:t>
            </a:r>
            <a:r>
              <a:rPr lang="ru-RU" sz="2400" dirty="0" err="1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φ</a:t>
            </a:r>
            <a:r>
              <a:rPr lang="en-US" sz="24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ru-RU" sz="24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ru-RU" sz="2400" dirty="0" err="1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φ</a:t>
            </a:r>
            <a:r>
              <a:rPr lang="en-US" sz="2400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между концами каждого участка вычисляются по формулам, в зависимости от элемента, включенного на рассматриваемом участке цепи: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- если на участке включен резистор с сопротивлением R, то формула имеет вид</a:t>
            </a:r>
          </a:p>
          <a:p>
            <a:pPr eaLnBrk="1" hangingPunct="1">
              <a:lnSpc>
                <a:spcPct val="90000"/>
              </a:lnSpc>
              <a:defRPr/>
            </a:pPr>
            <a:endParaRPr lang="ru-RU" sz="2400" dirty="0" smtClean="0"/>
          </a:p>
          <a:p>
            <a:pPr eaLnBrk="1" hangingPunct="1">
              <a:lnSpc>
                <a:spcPct val="90000"/>
              </a:lnSpc>
              <a:defRPr/>
            </a:pPr>
            <a:endParaRPr lang="ru-RU" sz="2400" dirty="0" smtClean="0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lum contrast="60000"/>
          </a:blip>
          <a:srcRect/>
          <a:stretch>
            <a:fillRect/>
          </a:stretch>
        </p:blipFill>
        <p:spPr bwMode="auto">
          <a:xfrm>
            <a:off x="1357290" y="5572140"/>
            <a:ext cx="2143140" cy="570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18864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620688"/>
            <a:ext cx="6264696" cy="457200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ru-RU" sz="3200" b="1" dirty="0" smtClean="0">
                <a:solidFill>
                  <a:schemeClr val="folHlink"/>
                </a:solidFill>
                <a:latin typeface="Times New Roman" pitchFamily="18" charset="0"/>
              </a:rPr>
              <a:t>Расчет потенциальной диаграммы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628800"/>
            <a:ext cx="6696744" cy="4680520"/>
          </a:xfrm>
        </p:spPr>
        <p:txBody>
          <a:bodyPr/>
          <a:lstStyle/>
          <a:p>
            <a:pPr eaLnBrk="1" hangingPunct="1">
              <a:defRPr/>
            </a:pPr>
            <a:r>
              <a:rPr lang="ru-RU" sz="2000" dirty="0" smtClean="0"/>
              <a:t>При этом следует иметь в виду, что </a:t>
            </a:r>
            <a:r>
              <a:rPr lang="ru-RU" sz="2000" i="1" dirty="0" err="1" smtClean="0">
                <a:solidFill>
                  <a:schemeClr val="folHlink"/>
                </a:solidFill>
              </a:rPr>
              <a:t>φ</a:t>
            </a:r>
            <a:r>
              <a:rPr lang="en-US" sz="2000" i="1" dirty="0" smtClean="0">
                <a:solidFill>
                  <a:schemeClr val="folHlink"/>
                </a:solidFill>
              </a:rPr>
              <a:t>A</a:t>
            </a:r>
            <a:r>
              <a:rPr lang="ru-RU" sz="2000" i="1" dirty="0" smtClean="0">
                <a:solidFill>
                  <a:schemeClr val="folHlink"/>
                </a:solidFill>
              </a:rPr>
              <a:t> &gt; </a:t>
            </a:r>
            <a:r>
              <a:rPr lang="ru-RU" sz="2000" i="1" dirty="0" err="1" smtClean="0">
                <a:solidFill>
                  <a:schemeClr val="folHlink"/>
                </a:solidFill>
              </a:rPr>
              <a:t>φ</a:t>
            </a:r>
            <a:r>
              <a:rPr lang="en-US" sz="2000" i="1" dirty="0" smtClean="0">
                <a:solidFill>
                  <a:schemeClr val="folHlink"/>
                </a:solidFill>
              </a:rPr>
              <a:t>B</a:t>
            </a:r>
            <a:r>
              <a:rPr lang="ru-RU" sz="2000" dirty="0" smtClean="0"/>
              <a:t>, так как направление тока от большего потенциала к меньшему;</a:t>
            </a:r>
          </a:p>
          <a:p>
            <a:pPr eaLnBrk="1" hangingPunct="1">
              <a:defRPr/>
            </a:pPr>
            <a:r>
              <a:rPr lang="ru-RU" sz="2000" dirty="0" smtClean="0"/>
              <a:t>- если участок содержит источник ЭДС с внутренним сопротивлением </a:t>
            </a:r>
            <a:r>
              <a:rPr lang="en-US" sz="2000" dirty="0" smtClean="0">
                <a:solidFill>
                  <a:schemeClr val="folHlink"/>
                </a:solidFill>
              </a:rPr>
              <a:t>r</a:t>
            </a:r>
            <a:r>
              <a:rPr lang="ru-RU" sz="2000" dirty="0" smtClean="0">
                <a:solidFill>
                  <a:schemeClr val="folHlink"/>
                </a:solidFill>
              </a:rPr>
              <a:t>0</a:t>
            </a:r>
            <a:r>
              <a:rPr lang="ru-RU" sz="2000" dirty="0" smtClean="0"/>
              <a:t>, то возможны два случая:</a:t>
            </a:r>
          </a:p>
          <a:p>
            <a:pPr eaLnBrk="1" hangingPunct="1">
              <a:defRPr/>
            </a:pPr>
            <a:r>
              <a:rPr lang="ru-RU" sz="2000" dirty="0" smtClean="0"/>
              <a:t>- источник ЭДС работает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2000" dirty="0" smtClean="0"/>
              <a:t>в режиме источника питания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2000" dirty="0" smtClean="0"/>
              <a:t>(ток через источник совпадает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2000" dirty="0" smtClean="0"/>
              <a:t> с направлением ЭДС), тогда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2000" dirty="0" smtClean="0"/>
              <a:t> разность потенциалов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2000" dirty="0" smtClean="0"/>
              <a:t>определяется по формуле 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2000" dirty="0" smtClean="0">
                <a:solidFill>
                  <a:schemeClr val="folHlink"/>
                </a:solidFill>
                <a:sym typeface="Symbol" pitchFamily="18" charset="2"/>
              </a:rPr>
              <a:t>    </a:t>
            </a:r>
            <a:r>
              <a:rPr lang="en-US" sz="2000" dirty="0" smtClean="0">
                <a:solidFill>
                  <a:schemeClr val="folHlink"/>
                </a:solidFill>
              </a:rPr>
              <a:t>A </a:t>
            </a:r>
            <a:r>
              <a:rPr lang="ru-RU" sz="2000" dirty="0" smtClean="0">
                <a:solidFill>
                  <a:schemeClr val="folHlink"/>
                </a:solidFill>
              </a:rPr>
              <a:t>- </a:t>
            </a:r>
            <a:r>
              <a:rPr lang="ru-RU" sz="2000" dirty="0" smtClean="0">
                <a:solidFill>
                  <a:schemeClr val="folHlink"/>
                </a:solidFill>
                <a:sym typeface="Symbol" pitchFamily="18" charset="2"/>
              </a:rPr>
              <a:t></a:t>
            </a:r>
            <a:r>
              <a:rPr lang="en-US" sz="2000" dirty="0" smtClean="0">
                <a:solidFill>
                  <a:schemeClr val="folHlink"/>
                </a:solidFill>
              </a:rPr>
              <a:t>B </a:t>
            </a:r>
            <a:r>
              <a:rPr lang="ru-RU" sz="2000" dirty="0" smtClean="0">
                <a:solidFill>
                  <a:schemeClr val="folHlink"/>
                </a:solidFill>
              </a:rPr>
              <a:t>= </a:t>
            </a:r>
            <a:r>
              <a:rPr lang="en-US" sz="2000" dirty="0" smtClean="0">
                <a:solidFill>
                  <a:schemeClr val="folHlink"/>
                </a:solidFill>
              </a:rPr>
              <a:t>E</a:t>
            </a:r>
            <a:r>
              <a:rPr lang="ru-RU" sz="2000" dirty="0" smtClean="0">
                <a:solidFill>
                  <a:schemeClr val="folHlink"/>
                </a:solidFill>
              </a:rPr>
              <a:t> - </a:t>
            </a:r>
            <a:r>
              <a:rPr lang="en-US" sz="2000" dirty="0" smtClean="0">
                <a:solidFill>
                  <a:schemeClr val="folHlink"/>
                </a:solidFill>
              </a:rPr>
              <a:t>r</a:t>
            </a:r>
            <a:r>
              <a:rPr lang="ru-RU" sz="2000" dirty="0" smtClean="0">
                <a:solidFill>
                  <a:schemeClr val="folHlink"/>
                </a:solidFill>
              </a:rPr>
              <a:t>0 </a:t>
            </a:r>
            <a:r>
              <a:rPr lang="en-US" sz="2000" dirty="0" smtClean="0">
                <a:solidFill>
                  <a:schemeClr val="folHlink"/>
                </a:solidFill>
              </a:rPr>
              <a:t>I</a:t>
            </a:r>
            <a:r>
              <a:rPr lang="ru-RU" sz="2000" dirty="0" smtClean="0"/>
              <a:t>;</a:t>
            </a:r>
          </a:p>
          <a:p>
            <a:pPr eaLnBrk="1" hangingPunct="1">
              <a:defRPr/>
            </a:pPr>
            <a:endParaRPr lang="ru-RU" sz="2000" dirty="0" smtClean="0"/>
          </a:p>
          <a:p>
            <a:pPr eaLnBrk="1" hangingPunct="1">
              <a:defRPr/>
            </a:pPr>
            <a:endParaRPr lang="ru-RU" dirty="0" smtClean="0"/>
          </a:p>
          <a:p>
            <a:pPr eaLnBrk="1" hangingPunct="1">
              <a:defRPr/>
            </a:pPr>
            <a:endParaRPr lang="ru-RU" dirty="0" smtClean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96336" y="-20467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275040" cy="796908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folHlink"/>
                </a:solidFill>
                <a:latin typeface="Tahoma" pitchFamily="34" charset="0"/>
                <a:cs typeface="Tahoma" pitchFamily="34" charset="0"/>
              </a:rPr>
              <a:t>Расчетно-графические работы</a:t>
            </a:r>
            <a:endParaRPr lang="ru-RU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2060848"/>
            <a:ext cx="8229600" cy="512605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1</a:t>
            </a:r>
            <a:r>
              <a:rPr lang="ru-RU" b="1" dirty="0" smtClean="0"/>
              <a:t>. Расчет разветвленных цепей постоянного тока </a:t>
            </a:r>
          </a:p>
          <a:p>
            <a:pPr>
              <a:defRPr/>
            </a:pPr>
            <a:endParaRPr lang="ru-RU" b="1" dirty="0" smtClean="0"/>
          </a:p>
          <a:p>
            <a:pPr>
              <a:defRPr/>
            </a:pPr>
            <a:r>
              <a:rPr lang="ru-RU" b="1" dirty="0" smtClean="0"/>
              <a:t>2. Расчет разветвленных цепей переменного тока </a:t>
            </a:r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168778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764704"/>
            <a:ext cx="8748464" cy="6093296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ru-RU" sz="2400" dirty="0" smtClean="0"/>
              <a:t>Если источник ЭДС работает в режиме</a:t>
            </a:r>
          </a:p>
          <a:p>
            <a:pPr eaLnBrk="1" hangingPunct="1">
              <a:buFontTx/>
              <a:buNone/>
              <a:defRPr/>
            </a:pPr>
            <a:r>
              <a:rPr lang="ru-RU" sz="2400" dirty="0" smtClean="0"/>
              <a:t>приемника (направления тока и</a:t>
            </a:r>
          </a:p>
          <a:p>
            <a:pPr eaLnBrk="1" hangingPunct="1">
              <a:buFontTx/>
              <a:buNone/>
              <a:defRPr/>
            </a:pPr>
            <a:r>
              <a:rPr lang="ru-RU" sz="2400" dirty="0" smtClean="0"/>
              <a:t>ЭДС противоположны),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2400" dirty="0" smtClean="0"/>
              <a:t>тогда формула примет вид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ru-RU" sz="2400" dirty="0" smtClean="0"/>
              <a:t> </a:t>
            </a:r>
            <a:r>
              <a:rPr lang="ru-RU" sz="2800" dirty="0" smtClean="0">
                <a:solidFill>
                  <a:schemeClr val="folHlink"/>
                </a:solidFill>
                <a:sym typeface="Symbol" pitchFamily="18" charset="2"/>
              </a:rPr>
              <a:t></a:t>
            </a:r>
            <a:r>
              <a:rPr lang="en-US" sz="2800" dirty="0" smtClean="0">
                <a:solidFill>
                  <a:schemeClr val="folHlink"/>
                </a:solidFill>
              </a:rPr>
              <a:t>A </a:t>
            </a:r>
            <a:r>
              <a:rPr lang="ru-RU" sz="2800" dirty="0" smtClean="0">
                <a:solidFill>
                  <a:schemeClr val="folHlink"/>
                </a:solidFill>
              </a:rPr>
              <a:t>- </a:t>
            </a:r>
            <a:r>
              <a:rPr lang="ru-RU" sz="2800" dirty="0" smtClean="0">
                <a:solidFill>
                  <a:schemeClr val="folHlink"/>
                </a:solidFill>
                <a:sym typeface="Symbol" pitchFamily="18" charset="2"/>
              </a:rPr>
              <a:t></a:t>
            </a:r>
            <a:r>
              <a:rPr lang="en-US" sz="2800" dirty="0" smtClean="0">
                <a:solidFill>
                  <a:schemeClr val="folHlink"/>
                </a:solidFill>
              </a:rPr>
              <a:t>B </a:t>
            </a:r>
            <a:r>
              <a:rPr lang="ru-RU" sz="2800" dirty="0" smtClean="0">
                <a:solidFill>
                  <a:schemeClr val="folHlink"/>
                </a:solidFill>
              </a:rPr>
              <a:t>= </a:t>
            </a:r>
            <a:r>
              <a:rPr lang="en-US" sz="2800" dirty="0" smtClean="0">
                <a:solidFill>
                  <a:schemeClr val="folHlink"/>
                </a:solidFill>
              </a:rPr>
              <a:t>E</a:t>
            </a:r>
            <a:r>
              <a:rPr lang="ru-RU" sz="2800" dirty="0" smtClean="0">
                <a:solidFill>
                  <a:schemeClr val="folHlink"/>
                </a:solidFill>
              </a:rPr>
              <a:t> + </a:t>
            </a:r>
            <a:r>
              <a:rPr lang="en-US" sz="2800" dirty="0" smtClean="0">
                <a:solidFill>
                  <a:schemeClr val="folHlink"/>
                </a:solidFill>
              </a:rPr>
              <a:t>r</a:t>
            </a:r>
            <a:r>
              <a:rPr lang="ru-RU" sz="2800" dirty="0" smtClean="0">
                <a:solidFill>
                  <a:schemeClr val="folHlink"/>
                </a:solidFill>
              </a:rPr>
              <a:t>0 </a:t>
            </a:r>
            <a:r>
              <a:rPr lang="en-US" sz="2800" dirty="0" smtClean="0">
                <a:solidFill>
                  <a:schemeClr val="folHlink"/>
                </a:solidFill>
              </a:rPr>
              <a:t>I</a:t>
            </a:r>
            <a:r>
              <a:rPr lang="ru-RU" sz="2800" dirty="0" smtClean="0">
                <a:solidFill>
                  <a:schemeClr val="folHlink"/>
                </a:solidFill>
              </a:rPr>
              <a:t>.</a:t>
            </a:r>
            <a:endParaRPr lang="ru-RU" sz="2400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2400" dirty="0" smtClean="0"/>
              <a:t>    Расчетное значение потенциала точки, с которой начат обход контура, должно получиться равным нулю, что является критерием правильности расчета.</a:t>
            </a:r>
          </a:p>
          <a:p>
            <a:pPr eaLnBrk="1" hangingPunct="1">
              <a:defRPr/>
            </a:pPr>
            <a:endParaRPr lang="ru-RU" sz="2400" dirty="0" smtClean="0"/>
          </a:p>
          <a:p>
            <a:pPr eaLnBrk="1" hangingPunct="1">
              <a:defRPr/>
            </a:pPr>
            <a:endParaRPr lang="ru-RU" sz="2400" dirty="0" smtClean="0"/>
          </a:p>
        </p:txBody>
      </p:sp>
      <p:pic>
        <p:nvPicPr>
          <p:cNvPr id="5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4328" y="548680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0" y="381000"/>
            <a:ext cx="8991600" cy="6477000"/>
          </a:xfrm>
        </p:spPr>
        <p:txBody>
          <a:bodyPr/>
          <a:lstStyle/>
          <a:p>
            <a:pPr eaLnBrk="1" hangingPunct="1">
              <a:defRPr/>
            </a:pPr>
            <a:r>
              <a:rPr lang="ru-RU" sz="2000" dirty="0" smtClean="0"/>
              <a:t>При построении потенциальной диаграммы по оси абсцисс в масштабе</a:t>
            </a:r>
            <a:br>
              <a:rPr lang="ru-RU" sz="2000" dirty="0" smtClean="0"/>
            </a:br>
            <a:r>
              <a:rPr lang="ru-RU" sz="2000" dirty="0" smtClean="0"/>
              <a:t>откладывают последовательно значения сопротивлений резисторов, включенных в контур; по оси ординат - значения потенциалов точек. Примерный вид потенциальной диаграммы изображен на рисунке </a:t>
            </a:r>
          </a:p>
        </p:txBody>
      </p:sp>
      <p:sp>
        <p:nvSpPr>
          <p:cNvPr id="62468" name="Rectangle 5"/>
          <p:cNvSpPr>
            <a:spLocks noChangeArrowheads="1"/>
          </p:cNvSpPr>
          <p:nvPr/>
        </p:nvSpPr>
        <p:spPr bwMode="auto">
          <a:xfrm>
            <a:off x="0" y="2495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246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742449"/>
              </p:ext>
            </p:extLst>
          </p:nvPr>
        </p:nvGraphicFramePr>
        <p:xfrm>
          <a:off x="395536" y="1720542"/>
          <a:ext cx="7837488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1" name="Picture" r:id="rId3" imgW="2497320" imgH="1889640" progId="Word.Picture.8">
                  <p:embed/>
                </p:oleObj>
              </mc:Choice>
              <mc:Fallback>
                <p:oleObj name="Picture" r:id="rId3" imgW="2497320" imgH="1889640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720542"/>
                        <a:ext cx="7837488" cy="5111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0352" y="332656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246847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87406" y="399374"/>
            <a:ext cx="7560840" cy="457200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ru-RU" sz="2800" b="1" dirty="0" smtClean="0">
                <a:solidFill>
                  <a:schemeClr val="folHlin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Пример построения потенциальной диаграммы</a:t>
            </a:r>
          </a:p>
        </p:txBody>
      </p:sp>
      <p:pic>
        <p:nvPicPr>
          <p:cNvPr id="6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116633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299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6594144" cy="103942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Применение постоянного тока </a:t>
            </a:r>
            <a:endParaRPr lang="ru-RU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263" y="260648"/>
            <a:ext cx="1479737" cy="14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2" name="Picture 2" descr="Где и почему используется постоянный то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48435"/>
            <a:ext cx="3168352" cy="217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4" name="Picture 4" descr="Эскавато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95" y="1746172"/>
            <a:ext cx="3209188" cy="217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Квадроткопте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3" y="4077073"/>
            <a:ext cx="3342510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8" name="Picture 8" descr="Сварка на постоянном ток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99" y="4091657"/>
            <a:ext cx="3456831" cy="234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894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7098200" cy="1039427"/>
          </a:xfrm>
        </p:spPr>
        <p:txBody>
          <a:bodyPr/>
          <a:lstStyle/>
          <a:p>
            <a:r>
              <a:rPr lang="ru-RU" b="1" dirty="0" smtClean="0"/>
              <a:t>Применение постоянного тока</a:t>
            </a:r>
            <a:endParaRPr lang="ru-RU" b="1" dirty="0"/>
          </a:p>
        </p:txBody>
      </p:sp>
      <p:pic>
        <p:nvPicPr>
          <p:cNvPr id="108546" name="Picture 2" descr="Мощная дуговая лампа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3240360" cy="22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48" name="Picture 4" descr="Аккумулятор автомобил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65" y="1628800"/>
            <a:ext cx="3543928" cy="24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50" name="Picture 6" descr="Подводная лодк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293096"/>
            <a:ext cx="3320031" cy="228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perm.apple-wild.com/image/catalog/newproduct/iphone11pro/iphone11pro_description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8554" name="Picture 10" descr="Не включается iphone на зарядке: причины и их устранение (Айфон X, Xs, Xs M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949" y="4252910"/>
            <a:ext cx="3417444" cy="228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96336" y="190032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1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6378120" cy="1039427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Электротехника и электроника. Этапы развития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открытие электростатики (до 1800 г.);</a:t>
            </a: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закладка фундамента электротехники, ее научных основ (1800-1830 гг.);</a:t>
            </a: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появление электротехники (1830-1870 гг.);</a:t>
            </a: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становление электротехники, как самостоятельной отрасти техники (1870-1890 гг.);</a:t>
            </a:r>
          </a:p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развитие электрификации в мире (с 1891 г.);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4328" y="238197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75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6394" y="583350"/>
            <a:ext cx="6738160" cy="103942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Развитие электротехники в России</a:t>
            </a:r>
            <a:br>
              <a:rPr lang="ru-RU" b="1" dirty="0"/>
            </a:b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Стартом развития электротехники в России, несомненно, можно назвать работы </a:t>
            </a:r>
            <a:r>
              <a:rPr lang="ru-RU" dirty="0" err="1"/>
              <a:t>Рихмана</a:t>
            </a:r>
            <a:r>
              <a:rPr lang="ru-RU" dirty="0"/>
              <a:t> и Ломоносова, которые изучали так называемое атмосферное электричество.</a:t>
            </a:r>
          </a:p>
          <a:p>
            <a:r>
              <a:rPr lang="ru-RU" dirty="0"/>
              <a:t>Первый значительный прорыв по применению электричества, принадлежит Александру Лодыгину, который в 1873 году, используя лампы накаливания, осветил улицу в Петербурге. После признания идеи нерентабельной, Лодыгин продал свой патент ставшей знаменитой компании </a:t>
            </a:r>
            <a:r>
              <a:rPr lang="ru-RU" dirty="0" err="1"/>
              <a:t>General</a:t>
            </a:r>
            <a:r>
              <a:rPr lang="ru-RU" dirty="0"/>
              <a:t> </a:t>
            </a:r>
            <a:r>
              <a:rPr lang="ru-RU" dirty="0" err="1"/>
              <a:t>Electric</a:t>
            </a:r>
            <a:r>
              <a:rPr lang="ru-RU" dirty="0"/>
              <a:t>.</a:t>
            </a:r>
          </a:p>
          <a:p>
            <a:r>
              <a:rPr lang="ru-RU" dirty="0"/>
              <a:t>С 1899 года, сила электричества применялась и для использования в целях передачи информации, конечно, это были не телефоны и компьютеры, а простой передатчик с приемником. Таким образом, известный ученый Попов, впервые смог поддерживать связь с кораблями на расстоянии 14 км.</a:t>
            </a:r>
          </a:p>
          <a:p>
            <a:r>
              <a:rPr lang="ru-RU" dirty="0"/>
              <a:t>Использование радио стало возможным благодаря электричеству. После чего в 1901 году разработка приняла гражданский вид, и радио стало применяться для передачи новостей.</a:t>
            </a:r>
          </a:p>
          <a:p>
            <a:r>
              <a:rPr lang="ru-RU" dirty="0"/>
              <a:t>В рамках специальной программы плана ГОЭЛРО, предполагавшего электрификацию всей страны, электричество стало повсеместно использоваться в России с 1920 года.</a:t>
            </a:r>
          </a:p>
          <a:p>
            <a:r>
              <a:rPr lang="ru-RU" dirty="0"/>
              <a:t>Последней тенденцией в развитии электротехники является активное внедрение робототехники. Именно это направление считается наиболее перспективным.</a:t>
            </a:r>
          </a:p>
          <a:p>
            <a:endParaRPr lang="ru-RU" dirty="0"/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64116" y="207805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00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753012"/>
            <a:ext cx="7128792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Электрические цепи. Основные понятия</a:t>
            </a:r>
            <a:r>
              <a:rPr lang="en-US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n-US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</a:br>
            <a:endParaRPr lang="ru-RU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500034" y="2357430"/>
            <a:ext cx="8229600" cy="2614618"/>
          </a:xfrm>
        </p:spPr>
        <p:txBody>
          <a:bodyPr/>
          <a:lstStyle/>
          <a:p>
            <a:pPr algn="ctr">
              <a:buNone/>
            </a:pPr>
            <a:r>
              <a:rPr lang="ru-RU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Линейные цепи постоянного тока</a:t>
            </a:r>
            <a:r>
              <a:rPr lang="en-US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.</a:t>
            </a:r>
            <a:r>
              <a:rPr lang="ru-RU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Режимы работы электрических цепей</a:t>
            </a:r>
            <a:r>
              <a:rPr lang="en-US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.</a:t>
            </a:r>
            <a:r>
              <a:rPr lang="ru-RU" b="1" dirty="0" smtClean="0">
                <a:solidFill>
                  <a:schemeClr val="accent1"/>
                </a:solidFill>
                <a:latin typeface="Tahoma" pitchFamily="34" charset="0"/>
                <a:cs typeface="Tahoma" pitchFamily="34" charset="0"/>
              </a:rPr>
              <a:t>Режимы работы электрических цепей</a:t>
            </a:r>
            <a:endParaRPr lang="ru-RU" b="1" dirty="0">
              <a:solidFill>
                <a:schemeClr val="accent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Picture 8" descr="Бизнес и финансы бесплатно иконка">
            <a:extLst>
              <a:ext uri="{FF2B5EF4-FFF2-40B4-BE49-F238E27FC236}">
                <a16:creationId xmlns:a16="http://schemas.microsoft.com/office/drawing/2014/main" id="{11832C38-F992-413C-B2D2-F989180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31978" y="44624"/>
            <a:ext cx="1479884" cy="1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тека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птека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1100</TotalTime>
  <Words>3117</Words>
  <Application>Microsoft Office PowerPoint</Application>
  <PresentationFormat>Экран (4:3)</PresentationFormat>
  <Paragraphs>358</Paragraphs>
  <Slides>64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64</vt:i4>
      </vt:variant>
    </vt:vector>
  </HeadingPairs>
  <TitlesOfParts>
    <vt:vector size="75" baseType="lpstr">
      <vt:lpstr>Arial</vt:lpstr>
      <vt:lpstr>Book Antiqua</vt:lpstr>
      <vt:lpstr>Calibri</vt:lpstr>
      <vt:lpstr>Symbol</vt:lpstr>
      <vt:lpstr>Tahoma</vt:lpstr>
      <vt:lpstr>Times New Roman</vt:lpstr>
      <vt:lpstr>Wingdings</vt:lpstr>
      <vt:lpstr>Аптека</vt:lpstr>
      <vt:lpstr>Рисунок</vt:lpstr>
      <vt:lpstr>Формула</vt:lpstr>
      <vt:lpstr>Picture</vt:lpstr>
      <vt:lpstr>  ЭЛЕКТРОНИКА И ЭЛЕКТРОТЕХНИКА  </vt:lpstr>
      <vt:lpstr>Преподаватель:  Рябишина Лилия Амировна  - доцент каф. АТМ  ( 1-251)  (лекции, практика, лабораторные работы,  РГР, консультации, диф.зачет) Лабораторные работы в ауд. 1-232 </vt:lpstr>
      <vt:lpstr>План дисциплины</vt:lpstr>
      <vt:lpstr>Основные темы дисциплины</vt:lpstr>
      <vt:lpstr>Презентация PowerPoint</vt:lpstr>
      <vt:lpstr>Расчетно-графические работы</vt:lpstr>
      <vt:lpstr>Электротехника и электроника. Этапы развития</vt:lpstr>
      <vt:lpstr>Развитие электротехники в России </vt:lpstr>
      <vt:lpstr>Электрические цепи. Основные понятия </vt:lpstr>
      <vt:lpstr>УЧЕБНО-МЕТОДИЧЕСКОЕ ОБЕСПЕЧЕНИЕ ДИСЦИПЛИНЫ</vt:lpstr>
      <vt:lpstr>Презентация PowerPoint</vt:lpstr>
      <vt:lpstr>Воздействие электрического тока на человека</vt:lpstr>
      <vt:lpstr>Презентация PowerPoint</vt:lpstr>
      <vt:lpstr>Презентация PowerPoint</vt:lpstr>
      <vt:lpstr>Вольтамперная характеристика источника эдс </vt:lpstr>
      <vt:lpstr>Презентация PowerPoint</vt:lpstr>
      <vt:lpstr>Основные электротехнические материалы </vt:lpstr>
      <vt:lpstr>По способности проводить электрический ток электротехнические материалы можно разделить на группы:  проводники, диэлектрики и полупроводники.</vt:lpstr>
      <vt:lpstr>Мощность  </vt:lpstr>
      <vt:lpstr>Закон ома</vt:lpstr>
      <vt:lpstr>Презентация PowerPoint</vt:lpstr>
      <vt:lpstr>Электрические цепи</vt:lpstr>
      <vt:lpstr>Элементы электрических цепей</vt:lpstr>
      <vt:lpstr>Презентация PowerPoint</vt:lpstr>
      <vt:lpstr>Режимы работы электрических цепей</vt:lpstr>
      <vt:lpstr>Презентация PowerPoint</vt:lpstr>
      <vt:lpstr>Презентация PowerPoint</vt:lpstr>
      <vt:lpstr>Методы расчета электрических цепей постоянного тока</vt:lpstr>
      <vt:lpstr>Метод эквивалентных преобразований (метод свертывания схемы)</vt:lpstr>
      <vt:lpstr> </vt:lpstr>
      <vt:lpstr>Презентация PowerPoint</vt:lpstr>
      <vt:lpstr>Презентация PowerPoint</vt:lpstr>
      <vt:lpstr>Презентация PowerPoint</vt:lpstr>
      <vt:lpstr>Эквивалентные преобразования треугольника в звезду </vt:lpstr>
      <vt:lpstr>Презентация PowerPoint</vt:lpstr>
      <vt:lpstr>Презентация PowerPoint</vt:lpstr>
      <vt:lpstr>Презентация PowerPoint</vt:lpstr>
      <vt:lpstr>Метод непосредственного применения законов Кирхгофа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Метод наложения  (принцип суперпозиции) </vt:lpstr>
      <vt:lpstr>Презентация PowerPoint</vt:lpstr>
      <vt:lpstr>Метод эквивалентного генератора </vt:lpstr>
      <vt:lpstr>Метод эквивалентного генератора </vt:lpstr>
      <vt:lpstr>Презентация PowerPoint</vt:lpstr>
      <vt:lpstr>Презентация PowerPoint</vt:lpstr>
      <vt:lpstr>Презентация PowerPoint</vt:lpstr>
      <vt:lpstr>Баланс мощности электрической цепи</vt:lpstr>
      <vt:lpstr>Расчет потенциальной диаграммы</vt:lpstr>
      <vt:lpstr>Расчет потенциальной диаграммы</vt:lpstr>
      <vt:lpstr>Презентация PowerPoint</vt:lpstr>
      <vt:lpstr>Презентация PowerPoint</vt:lpstr>
      <vt:lpstr>Пример построения потенциальной диаграммы</vt:lpstr>
      <vt:lpstr>Применение постоянного тока </vt:lpstr>
      <vt:lpstr>Применение постоянного тока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Электрические цепи. Основные понятия. Линейные цепи постоянного тока</dc:title>
  <dc:creator>Вячеслав Вячеслав</dc:creator>
  <cp:lastModifiedBy>User</cp:lastModifiedBy>
  <cp:revision>123</cp:revision>
  <dcterms:modified xsi:type="dcterms:W3CDTF">2022-09-02T13:28:29Z</dcterms:modified>
</cp:coreProperties>
</file>